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62" r:id="rId5"/>
    <p:sldId id="261" r:id="rId6"/>
    <p:sldId id="295" r:id="rId7"/>
    <p:sldId id="302" r:id="rId8"/>
    <p:sldId id="267" r:id="rId9"/>
    <p:sldId id="296" r:id="rId10"/>
    <p:sldId id="269" r:id="rId11"/>
    <p:sldId id="289" r:id="rId12"/>
    <p:sldId id="290" r:id="rId13"/>
    <p:sldId id="276" r:id="rId14"/>
    <p:sldId id="285" r:id="rId15"/>
    <p:sldId id="274" r:id="rId16"/>
    <p:sldId id="277" r:id="rId17"/>
    <p:sldId id="278" r:id="rId18"/>
    <p:sldId id="294" r:id="rId19"/>
    <p:sldId id="298" r:id="rId20"/>
    <p:sldId id="301" r:id="rId21"/>
    <p:sldId id="299" r:id="rId22"/>
    <p:sldId id="300" r:id="rId23"/>
    <p:sldId id="287" r:id="rId24"/>
    <p:sldId id="305" r:id="rId25"/>
    <p:sldId id="303" r:id="rId26"/>
    <p:sldId id="304" r:id="rId27"/>
    <p:sldId id="297"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1383548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256397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64625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257824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746291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ate Placeholder 7"/>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207446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2" name="Date Placeholder 1"/>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11" name="Footer Placeholder 10"/>
          <p:cNvSpPr>
            <a:spLocks noGrp="1"/>
          </p:cNvSpPr>
          <p:nvPr>
            <p:ph type="ftr" sz="quarter" idx="11"/>
          </p:nvPr>
        </p:nvSpPr>
        <p:spPr/>
        <p:txBody>
          <a:bodyPr/>
          <a:lstStyle/>
          <a:p>
            <a:endParaRPr lang="tr-TR"/>
          </a:p>
        </p:txBody>
      </p:sp>
      <p:sp>
        <p:nvSpPr>
          <p:cNvPr id="12" name="Slide Number Placeholder 11"/>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148008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2" name="Date Placeholder 1"/>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7" name="Footer Placeholder 6"/>
          <p:cNvSpPr>
            <a:spLocks noGrp="1"/>
          </p:cNvSpPr>
          <p:nvPr>
            <p:ph type="ftr" sz="quarter" idx="11"/>
          </p:nvPr>
        </p:nvSpPr>
        <p:spPr/>
        <p:txBody>
          <a:bodyPr/>
          <a:lstStyle/>
          <a:p>
            <a:endParaRPr lang="tr-TR"/>
          </a:p>
        </p:txBody>
      </p:sp>
      <p:sp>
        <p:nvSpPr>
          <p:cNvPr id="8" name="Slide Number Placeholder 7"/>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3552449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235634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smtClean="0"/>
              <a:t>Asıl başlık stili için tıklatın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9" name="Footer Placeholder 8"/>
          <p:cNvSpPr>
            <a:spLocks noGrp="1"/>
          </p:cNvSpPr>
          <p:nvPr>
            <p:ph type="ftr" sz="quarter" idx="11"/>
          </p:nvPr>
        </p:nvSpPr>
        <p:spPr/>
        <p:txBody>
          <a:bodyPr/>
          <a:lstStyle/>
          <a:p>
            <a:endParaRPr lang="tr-TR"/>
          </a:p>
        </p:txBody>
      </p:sp>
      <p:sp>
        <p:nvSpPr>
          <p:cNvPr id="10" name="Slide Number Placeholder 9"/>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228180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DED0B7AD-5395-43A1-B38A-445129B7674A}" type="datetimeFigureOut">
              <a:rPr lang="tr-TR" smtClean="0"/>
              <a:pPr/>
              <a:t>16.02.2018</a:t>
            </a:fld>
            <a:endParaRPr lang="tr-TR"/>
          </a:p>
        </p:txBody>
      </p:sp>
      <p:sp>
        <p:nvSpPr>
          <p:cNvPr id="9" name="Footer Placeholder 8"/>
          <p:cNvSpPr>
            <a:spLocks noGrp="1"/>
          </p:cNvSpPr>
          <p:nvPr>
            <p:ph type="ftr" sz="quarter" idx="11"/>
          </p:nvPr>
        </p:nvSpPr>
        <p:spPr>
          <a:xfrm>
            <a:off x="3499101" y="6356350"/>
            <a:ext cx="5911517" cy="365125"/>
          </a:xfrm>
        </p:spPr>
        <p:txBody>
          <a:bodyPr/>
          <a:lstStyle/>
          <a:p>
            <a:endParaRPr lang="tr-TR"/>
          </a:p>
        </p:txBody>
      </p:sp>
      <p:sp>
        <p:nvSpPr>
          <p:cNvPr id="10" name="Slide Number Placeholder 9"/>
          <p:cNvSpPr>
            <a:spLocks noGrp="1"/>
          </p:cNvSpPr>
          <p:nvPr>
            <p:ph type="sldNum" sz="quarter" idx="12"/>
          </p:nvPr>
        </p:nvSpPr>
        <p:spPr/>
        <p:txBody>
          <a:bodyPr/>
          <a:lstStyle/>
          <a:p>
            <a:fld id="{37610627-791C-4E86-86FD-0AEE3FC1DA27}" type="slidenum">
              <a:rPr lang="tr-TR" smtClean="0"/>
              <a:pPr/>
              <a:t>‹#›</a:t>
            </a:fld>
            <a:endParaRPr lang="tr-TR"/>
          </a:p>
        </p:txBody>
      </p:sp>
    </p:spTree>
    <p:extLst>
      <p:ext uri="{BB962C8B-B14F-4D97-AF65-F5344CB8AC3E}">
        <p14:creationId xmlns:p14="http://schemas.microsoft.com/office/powerpoint/2010/main" val="45427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DED0B7AD-5395-43A1-B38A-445129B7674A}" type="datetimeFigureOut">
              <a:rPr lang="tr-TR" smtClean="0"/>
              <a:pPr/>
              <a:t>16.02.2018</a:t>
            </a:fld>
            <a:endParaRPr lang="tr-T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tr-T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37610627-791C-4E86-86FD-0AEE3FC1DA27}" type="slidenum">
              <a:rPr lang="tr-TR" smtClean="0"/>
              <a:pPr/>
              <a:t>‹#›</a:t>
            </a:fld>
            <a:endParaRPr lang="tr-TR"/>
          </a:p>
        </p:txBody>
      </p:sp>
    </p:spTree>
    <p:extLst>
      <p:ext uri="{BB962C8B-B14F-4D97-AF65-F5344CB8AC3E}">
        <p14:creationId xmlns:p14="http://schemas.microsoft.com/office/powerpoint/2010/main" val="928461665"/>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385455" y="1298448"/>
            <a:ext cx="6054435" cy="1846534"/>
          </a:xfrm>
        </p:spPr>
        <p:txBody>
          <a:bodyPr>
            <a:normAutofit/>
          </a:bodyPr>
          <a:lstStyle/>
          <a:p>
            <a:r>
              <a:rPr lang="tr-TR" sz="4900" dirty="0" smtClean="0"/>
              <a:t>SOSYAL MEDYA</a:t>
            </a:r>
            <a:endParaRPr lang="tr-TR" dirty="0"/>
          </a:p>
        </p:txBody>
      </p:sp>
      <p:sp>
        <p:nvSpPr>
          <p:cNvPr id="3" name="Alt Başlık 2"/>
          <p:cNvSpPr>
            <a:spLocks noGrp="1"/>
          </p:cNvSpPr>
          <p:nvPr>
            <p:ph type="subTitle" idx="1"/>
          </p:nvPr>
        </p:nvSpPr>
        <p:spPr>
          <a:xfrm>
            <a:off x="498763" y="3311236"/>
            <a:ext cx="6123709" cy="1946563"/>
          </a:xfrm>
        </p:spPr>
        <p:txBody>
          <a:bodyPr>
            <a:normAutofit/>
          </a:bodyPr>
          <a:lstStyle/>
          <a:p>
            <a:pPr algn="ctr"/>
            <a:endParaRPr lang="tr-TR" b="1" dirty="0" smtClean="0"/>
          </a:p>
          <a:p>
            <a:pPr algn="ctr"/>
            <a:r>
              <a:rPr lang="tr-TR" sz="2400" b="1" dirty="0" smtClean="0">
                <a:solidFill>
                  <a:schemeClr val="tx1"/>
                </a:solidFill>
              </a:rPr>
              <a:t>ENİSE ERKOÇ</a:t>
            </a:r>
          </a:p>
          <a:p>
            <a:pPr algn="ctr"/>
            <a:r>
              <a:rPr lang="tr-TR" sz="2400" b="1" dirty="0" smtClean="0">
                <a:solidFill>
                  <a:schemeClr val="tx1"/>
                </a:solidFill>
              </a:rPr>
              <a:t>AYDIN İL MÜFTÜ YARDIMCISI</a:t>
            </a:r>
            <a:endParaRPr lang="tr-TR" sz="2400" b="1"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7259782" y="1580436"/>
            <a:ext cx="3449781" cy="387825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502366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4690" y="1123837"/>
            <a:ext cx="3228109" cy="4601183"/>
          </a:xfrm>
        </p:spPr>
        <p:txBody>
          <a:bodyPr>
            <a:normAutofit/>
          </a:bodyPr>
          <a:lstStyle/>
          <a:p>
            <a:r>
              <a:rPr lang="tr-TR" dirty="0" smtClean="0"/>
              <a:t>EKRANA HAPSOLMANIN GETİRİLERİ</a:t>
            </a:r>
            <a:r>
              <a:rPr lang="tr-TR" dirty="0" smtClean="0">
                <a:sym typeface="Wingdings" panose="05000000000000000000" pitchFamily="2" charset="2"/>
              </a:rPr>
              <a:t></a:t>
            </a:r>
            <a:br>
              <a:rPr lang="tr-TR" dirty="0" smtClean="0">
                <a:sym typeface="Wingdings" panose="05000000000000000000" pitchFamily="2" charset="2"/>
              </a:rPr>
            </a:br>
            <a:r>
              <a:rPr lang="tr-TR" dirty="0">
                <a:sym typeface="Wingdings" panose="05000000000000000000" pitchFamily="2" charset="2"/>
              </a:rPr>
              <a:t/>
            </a:r>
            <a:br>
              <a:rPr lang="tr-TR" dirty="0">
                <a:sym typeface="Wingdings" panose="05000000000000000000" pitchFamily="2" charset="2"/>
              </a:rPr>
            </a:b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2416" y="823482"/>
            <a:ext cx="7318720" cy="5201892"/>
          </a:xfrm>
          <a:prstGeom prst="rect">
            <a:avLst/>
          </a:prstGeom>
          <a:ln>
            <a:noFill/>
          </a:ln>
          <a:effectLst>
            <a:softEdge rad="112500"/>
          </a:effectLst>
        </p:spPr>
      </p:pic>
    </p:spTree>
    <p:extLst>
      <p:ext uri="{BB962C8B-B14F-4D97-AF65-F5344CB8AC3E}">
        <p14:creationId xmlns:p14="http://schemas.microsoft.com/office/powerpoint/2010/main" val="4291318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033" y="476655"/>
            <a:ext cx="3263021" cy="2890000"/>
          </a:xfrm>
        </p:spPr>
        <p:txBody>
          <a:bodyPr>
            <a:noAutofit/>
          </a:bodyPr>
          <a:lstStyle/>
          <a:p>
            <a:r>
              <a:rPr lang="tr-TR" sz="2400" b="1" dirty="0" smtClean="0"/>
              <a:t>Telefon </a:t>
            </a:r>
            <a:r>
              <a:rPr lang="tr-TR" sz="2400" b="1" dirty="0"/>
              <a:t>alışkanlığını abartan bizlere</a:t>
            </a:r>
            <a:r>
              <a:rPr lang="tr-TR" sz="2400" b="1" dirty="0" smtClean="0"/>
              <a:t>, neredeyse </a:t>
            </a:r>
            <a:r>
              <a:rPr lang="tr-TR" sz="2400" b="1" dirty="0"/>
              <a:t>yaşlılarımız karşıdan karşıya geçerken yardımcı olmaya başlayacak…</a:t>
            </a:r>
            <a:br>
              <a:rPr lang="tr-TR" sz="2400" b="1" dirty="0"/>
            </a:br>
            <a:endParaRPr lang="tr-TR" sz="2400" b="1"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6583" y="858982"/>
            <a:ext cx="6331526" cy="49571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Metin Yer Tutucusu 3"/>
          <p:cNvSpPr>
            <a:spLocks noGrp="1"/>
          </p:cNvSpPr>
          <p:nvPr>
            <p:ph type="body" sz="half" idx="2"/>
          </p:nvPr>
        </p:nvSpPr>
        <p:spPr>
          <a:xfrm>
            <a:off x="-1" y="2590800"/>
            <a:ext cx="3519055" cy="3225366"/>
          </a:xfrm>
        </p:spPr>
        <p:txBody>
          <a:bodyPr>
            <a:normAutofit fontScale="92500" lnSpcReduction="10000"/>
          </a:bodyPr>
          <a:lstStyle/>
          <a:p>
            <a:endParaRPr lang="tr-TR" sz="2800" dirty="0"/>
          </a:p>
          <a:p>
            <a:pPr marL="457200" indent="-457200">
              <a:buFont typeface="Arial" panose="020B0604020202020204" pitchFamily="34" charset="0"/>
              <a:buChar char="•"/>
            </a:pPr>
            <a:endParaRPr lang="tr-TR" sz="2800" dirty="0" smtClean="0"/>
          </a:p>
          <a:p>
            <a:pPr marL="457200" indent="-457200">
              <a:buFont typeface="Arial" panose="020B0604020202020204" pitchFamily="34" charset="0"/>
              <a:buChar char="•"/>
            </a:pPr>
            <a:r>
              <a:rPr lang="tr-TR" sz="2800" dirty="0" smtClean="0"/>
              <a:t>Eskiden </a:t>
            </a:r>
            <a:r>
              <a:rPr lang="tr-TR" sz="2800" dirty="0"/>
              <a:t>başlar tevazudan öne eğilirdi, şimdi </a:t>
            </a:r>
            <a:r>
              <a:rPr lang="tr-TR" sz="2800" dirty="0" smtClean="0"/>
              <a:t>ise,</a:t>
            </a:r>
          </a:p>
          <a:p>
            <a:pPr marL="457200" indent="-457200">
              <a:buFont typeface="Arial" panose="020B0604020202020204" pitchFamily="34" charset="0"/>
              <a:buChar char="•"/>
            </a:pPr>
            <a:r>
              <a:rPr lang="tr-TR" sz="2800" dirty="0" smtClean="0"/>
              <a:t>ekranlar </a:t>
            </a:r>
            <a:r>
              <a:rPr lang="tr-TR" sz="2800" dirty="0"/>
              <a:t>yüzünden…</a:t>
            </a:r>
            <a:br>
              <a:rPr lang="tr-TR" sz="2800" dirty="0"/>
            </a:br>
            <a:endParaRPr lang="tr-TR" sz="2800" dirty="0"/>
          </a:p>
        </p:txBody>
      </p:sp>
    </p:spTree>
    <p:extLst>
      <p:ext uri="{BB962C8B-B14F-4D97-AF65-F5344CB8AC3E}">
        <p14:creationId xmlns:p14="http://schemas.microsoft.com/office/powerpoint/2010/main" val="3710972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t>«Paylaşımı» </a:t>
            </a:r>
            <a:br>
              <a:rPr lang="tr-TR" sz="3200" b="1" dirty="0" smtClean="0"/>
            </a:br>
            <a:r>
              <a:rPr lang="tr-TR" sz="3200" b="1" dirty="0" smtClean="0"/>
              <a:t>yanlış anladığımız kesin… </a:t>
            </a:r>
            <a:endParaRPr lang="tr-TR" sz="32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6768" y="671512"/>
            <a:ext cx="3980214" cy="5396779"/>
          </a:xfrm>
          <a:prstGeom prst="rect">
            <a:avLst/>
          </a:prstGeom>
          <a:ln w="88900" cap="sq" cmpd="thickThin">
            <a:solidFill>
              <a:srgbClr val="000000"/>
            </a:solidFill>
            <a:prstDash val="solid"/>
            <a:miter lim="800000"/>
          </a:ln>
          <a:effectLst>
            <a:innerShdw blurRad="76200">
              <a:srgbClr val="000000"/>
            </a:innerShdw>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1673" y="3671455"/>
            <a:ext cx="3768435" cy="25150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PC\Desktop\RESİM\IMG_20151114_094949.jpg"/>
          <p:cNvPicPr>
            <a:picLocks noChangeAspect="1" noChangeArrowheads="1"/>
          </p:cNvPicPr>
          <p:nvPr/>
        </p:nvPicPr>
        <p:blipFill>
          <a:blip r:embed="rId4" cstate="print"/>
          <a:srcRect/>
          <a:stretch>
            <a:fillRect/>
          </a:stretch>
        </p:blipFill>
        <p:spPr bwMode="auto">
          <a:xfrm>
            <a:off x="7841673" y="346364"/>
            <a:ext cx="3768435" cy="32142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65515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Bir İhtiyaç Olarak Medya</a:t>
            </a:r>
            <a:endParaRPr lang="tr-TR" dirty="0"/>
          </a:p>
        </p:txBody>
      </p:sp>
      <p:sp>
        <p:nvSpPr>
          <p:cNvPr id="3" name="2 İçerik Yer Tutucusu"/>
          <p:cNvSpPr>
            <a:spLocks noGrp="1"/>
          </p:cNvSpPr>
          <p:nvPr>
            <p:ph idx="1"/>
          </p:nvPr>
        </p:nvSpPr>
        <p:spPr/>
        <p:txBody>
          <a:bodyPr>
            <a:normAutofit/>
          </a:bodyPr>
          <a:lstStyle/>
          <a:p>
            <a:r>
              <a:rPr lang="tr-TR" sz="2400" b="1" u="sng" dirty="0" smtClean="0"/>
              <a:t>1-Bu ihtiyaç benim için ne kadar önemli?</a:t>
            </a:r>
          </a:p>
          <a:p>
            <a:r>
              <a:rPr lang="tr-TR" sz="2400" b="1" u="sng" dirty="0" smtClean="0"/>
              <a:t>2-Bu zorunlu bir ihtiyaç mı?</a:t>
            </a:r>
          </a:p>
          <a:p>
            <a:r>
              <a:rPr lang="tr-TR" sz="2400" b="1" u="sng" dirty="0" smtClean="0"/>
              <a:t>3-Bu benim kararım mı, yoksa birtakım toplumsal, kültürel, çevresel vb. etkenlerin tesiri altında mı kalıyorum?</a:t>
            </a:r>
          </a:p>
          <a:p>
            <a:r>
              <a:rPr lang="tr-TR" sz="2400" b="1" u="sng" dirty="0" smtClean="0"/>
              <a:t>4-Bu ihtiyacı karşılamazsam ne gibi bir eksiklik hissederim</a:t>
            </a:r>
            <a:r>
              <a:rPr lang="tr-TR" sz="2400" b="1" u="sng" dirty="0" smtClean="0"/>
              <a:t>?</a:t>
            </a:r>
            <a:endParaRPr lang="tr-TR" sz="2400" b="1" dirty="0" smtClean="0"/>
          </a:p>
          <a:p>
            <a:r>
              <a:rPr lang="tr-TR" sz="2400" b="1" dirty="0" smtClean="0">
                <a:solidFill>
                  <a:srgbClr val="FFFF00"/>
                </a:solidFill>
              </a:rPr>
              <a:t>*İSTEDİĞİN KADAR DEĞİL, İHTİYACIN KADAR MEDYA*</a:t>
            </a:r>
          </a:p>
          <a:p>
            <a:r>
              <a:rPr lang="tr-TR" sz="2400" dirty="0" smtClean="0"/>
              <a:t>Medya bizim için bir araç mı, amaç mı?</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smtClean="0"/>
              <a:t>Öncelikler konusunda bazen kafa karışıklığı yaşadığımız, doğrudur.</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7649" y="1025237"/>
            <a:ext cx="6908060" cy="469978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050483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rgbClr val="002060"/>
                </a:solidFill>
              </a:rPr>
              <a:t>FOMO</a:t>
            </a:r>
            <a:r>
              <a:rPr lang="tr-TR" dirty="0" smtClean="0"/>
              <a:t> </a:t>
            </a:r>
            <a:r>
              <a:rPr lang="tr-TR" dirty="0" smtClean="0"/>
              <a:t/>
            </a:r>
            <a:br>
              <a:rPr lang="tr-TR" dirty="0" smtClean="0"/>
            </a:br>
            <a:r>
              <a:rPr lang="tr-TR" sz="2700" b="1" dirty="0" smtClean="0"/>
              <a:t>yani </a:t>
            </a:r>
            <a:r>
              <a:rPr lang="tr-TR" sz="2700" b="1" dirty="0"/>
              <a:t>gelişmeleri kaçırma korkusunun en çok Z kuşağını ve erkekleri etkilediğini söyleyen Prof. Dr. Nevzat Tarhan: FOMO, sanal uyuşturucu. FOMO da uyuşturucu gibi kişinin bilinç kontrolünü </a:t>
            </a:r>
            <a:r>
              <a:rPr lang="tr-TR" sz="2700" b="1" dirty="0" smtClean="0"/>
              <a:t>bozuyor» diyor.</a:t>
            </a:r>
            <a:r>
              <a:rPr lang="tr-TR" sz="2700" b="1" dirty="0"/>
              <a:t/>
            </a:r>
            <a:br>
              <a:rPr lang="tr-TR" sz="2700" b="1" dirty="0"/>
            </a:br>
            <a:endParaRPr lang="tr-TR" sz="2700" dirty="0"/>
          </a:p>
        </p:txBody>
      </p:sp>
      <p:sp>
        <p:nvSpPr>
          <p:cNvPr id="3" name="2 İçerik Yer Tutucusu"/>
          <p:cNvSpPr>
            <a:spLocks noGrp="1"/>
          </p:cNvSpPr>
          <p:nvPr>
            <p:ph idx="1"/>
          </p:nvPr>
        </p:nvSpPr>
        <p:spPr/>
        <p:txBody>
          <a:bodyPr>
            <a:normAutofit/>
          </a:bodyPr>
          <a:lstStyle/>
          <a:p>
            <a:r>
              <a:rPr lang="tr-TR" sz="2400" b="1" dirty="0" smtClean="0"/>
              <a:t>Yapılan araştırma sonuçlarına göre:</a:t>
            </a:r>
          </a:p>
          <a:p>
            <a:r>
              <a:rPr lang="tr-TR" sz="2400" b="1" dirty="0" smtClean="0"/>
              <a:t>Uyanır uyanmaz %28’imiz,</a:t>
            </a:r>
          </a:p>
          <a:p>
            <a:r>
              <a:rPr lang="tr-TR" sz="2400" b="1" dirty="0" smtClean="0"/>
              <a:t>Yatmadan önce de %18’imiz cep telefonuna bakıyormuş…</a:t>
            </a:r>
          </a:p>
          <a:p>
            <a:endParaRPr lang="tr-TR" sz="2400" dirty="0" smtClean="0"/>
          </a:p>
          <a:p>
            <a:r>
              <a:rPr lang="tr-TR" sz="2400" dirty="0" smtClean="0"/>
              <a:t>Kendine sormalı:</a:t>
            </a:r>
          </a:p>
          <a:p>
            <a:r>
              <a:rPr lang="tr-TR" sz="2400" dirty="0" smtClean="0"/>
              <a:t>Zihnim, tabiri caizse </a:t>
            </a:r>
            <a:r>
              <a:rPr lang="tr-TR" sz="2400" u="sng" dirty="0" smtClean="0"/>
              <a:t>«</a:t>
            </a:r>
            <a:r>
              <a:rPr lang="tr-TR" sz="2400" b="1" u="sng" dirty="0" smtClean="0"/>
              <a:t>faydasız bilgiler ansiklopedisine</a:t>
            </a:r>
            <a:r>
              <a:rPr lang="tr-TR" sz="2400" u="sng" dirty="0" smtClean="0"/>
              <a:t>» </a:t>
            </a:r>
            <a:r>
              <a:rPr lang="tr-TR" sz="2400" dirty="0" smtClean="0"/>
              <a:t>mi dönüşüyor?</a:t>
            </a:r>
          </a:p>
          <a:p>
            <a:r>
              <a:rPr lang="tr-TR" sz="2400" dirty="0" smtClean="0"/>
              <a:t>Ya </a:t>
            </a:r>
            <a:r>
              <a:rPr lang="tr-TR" sz="2400" b="1" dirty="0" smtClean="0"/>
              <a:t>Hz. Peygamberimizin (s.a.v.) faydalı ilim duası</a:t>
            </a:r>
            <a:r>
              <a:rPr lang="tr-TR" sz="2400" dirty="0" smtClean="0"/>
              <a:t>!!!</a:t>
            </a:r>
            <a:endParaRPr lang="tr-T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Eğlence Aracı Olarak Medya</a:t>
            </a:r>
            <a:endParaRPr lang="tr-TR" dirty="0"/>
          </a:p>
        </p:txBody>
      </p:sp>
      <p:sp>
        <p:nvSpPr>
          <p:cNvPr id="3" name="2 İçerik Yer Tutucusu"/>
          <p:cNvSpPr>
            <a:spLocks noGrp="1"/>
          </p:cNvSpPr>
          <p:nvPr>
            <p:ph idx="1"/>
          </p:nvPr>
        </p:nvSpPr>
        <p:spPr/>
        <p:txBody>
          <a:bodyPr>
            <a:normAutofit/>
          </a:bodyPr>
          <a:lstStyle/>
          <a:p>
            <a:r>
              <a:rPr lang="tr-TR" sz="2800" dirty="0" smtClean="0"/>
              <a:t>Sinema ve (tüketicinin ilgisini diri tutma amaçlı )dizi filmler, çizgi ve animasyon filmler, magazin programları, şovlar, talk şovlar vs…</a:t>
            </a:r>
          </a:p>
          <a:p>
            <a:r>
              <a:rPr lang="tr-TR" sz="2800" dirty="0" smtClean="0"/>
              <a:t>Ve reyting savaşları  </a:t>
            </a:r>
            <a:r>
              <a:rPr lang="tr-TR" sz="2800" dirty="0" smtClean="0">
                <a:sym typeface="Wingdings" pitchFamily="2" charset="2"/>
              </a:rPr>
              <a:t></a:t>
            </a:r>
            <a:endParaRPr lang="tr-TR" sz="2800" dirty="0" smtClean="0"/>
          </a:p>
          <a:p>
            <a:endParaRPr lang="tr-TR" sz="2800" dirty="0" smtClean="0"/>
          </a:p>
          <a:p>
            <a:r>
              <a:rPr lang="tr-TR" sz="2800" dirty="0" smtClean="0"/>
              <a:t>Alternatifler üretmeli, </a:t>
            </a:r>
          </a:p>
          <a:p>
            <a:r>
              <a:rPr lang="tr-TR" sz="2800" dirty="0" smtClean="0"/>
              <a:t>Oyunlar, bilmeceler, bulmacalar, nükteler, fıkralar, yarışmalar, skeçler, kitap okuma kulüpleri ve sportif faaliyetler gibi eğlendirici ve eğitici seçenekler üzerinde kafa yormalıdır.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Dikkat Edilecek Hususlar</a:t>
            </a:r>
            <a:endParaRPr lang="tr-TR" b="1" dirty="0"/>
          </a:p>
        </p:txBody>
      </p:sp>
      <p:sp>
        <p:nvSpPr>
          <p:cNvPr id="3" name="2 İçerik Yer Tutucusu"/>
          <p:cNvSpPr>
            <a:spLocks noGrp="1"/>
          </p:cNvSpPr>
          <p:nvPr>
            <p:ph idx="1"/>
          </p:nvPr>
        </p:nvSpPr>
        <p:spPr>
          <a:xfrm>
            <a:off x="3685309" y="387927"/>
            <a:ext cx="7467599" cy="6095999"/>
          </a:xfrm>
        </p:spPr>
        <p:txBody>
          <a:bodyPr>
            <a:normAutofit/>
          </a:bodyPr>
          <a:lstStyle/>
          <a:p>
            <a:r>
              <a:rPr lang="tr-TR" sz="2800" b="1" dirty="0" smtClean="0">
                <a:solidFill>
                  <a:srgbClr val="FFC000"/>
                </a:solidFill>
              </a:rPr>
              <a:t>Çocuklarımız </a:t>
            </a:r>
            <a:r>
              <a:rPr lang="tr-TR" sz="2800" b="1" dirty="0" err="1" smtClean="0">
                <a:solidFill>
                  <a:srgbClr val="FFC000"/>
                </a:solidFill>
              </a:rPr>
              <a:t>ABC’yi</a:t>
            </a:r>
            <a:r>
              <a:rPr lang="tr-TR" sz="2800" b="1" dirty="0" smtClean="0">
                <a:solidFill>
                  <a:srgbClr val="FFC000"/>
                </a:solidFill>
              </a:rPr>
              <a:t> öğrenmeden ABD’yi öğreniyor</a:t>
            </a:r>
            <a:r>
              <a:rPr lang="tr-TR" sz="2800" b="1" dirty="0" smtClean="0">
                <a:solidFill>
                  <a:srgbClr val="FFC000"/>
                </a:solidFill>
              </a:rPr>
              <a:t>!</a:t>
            </a:r>
            <a:endParaRPr lang="tr-TR" sz="2800" dirty="0" smtClean="0"/>
          </a:p>
          <a:p>
            <a:endParaRPr lang="tr-TR" sz="2800" dirty="0" smtClean="0"/>
          </a:p>
          <a:p>
            <a:r>
              <a:rPr lang="tr-TR" sz="2800" dirty="0" smtClean="0"/>
              <a:t>Bir </a:t>
            </a:r>
            <a:r>
              <a:rPr lang="tr-TR" sz="2800" dirty="0" smtClean="0"/>
              <a:t>Batılı yazar, televizyonla ilgili düşüncesini şöyle açıklıyor: “</a:t>
            </a:r>
            <a:r>
              <a:rPr lang="tr-TR" sz="2800" b="1" dirty="0" smtClean="0"/>
              <a:t>siz evde yokken evinize girip çocuğunuza şiddet ve ahlaksızlığı öğreten birini  yakalasanız, tepkiniz ne olur»</a:t>
            </a:r>
            <a:r>
              <a:rPr lang="tr-TR" sz="2800" dirty="0" smtClean="0"/>
              <a:t> </a:t>
            </a:r>
          </a:p>
          <a:p>
            <a:r>
              <a:rPr lang="tr-TR" sz="2800" dirty="0" smtClean="0"/>
              <a:t>Bir de, </a:t>
            </a:r>
            <a:r>
              <a:rPr lang="tr-TR" sz="2800" dirty="0" smtClean="0">
                <a:solidFill>
                  <a:srgbClr val="FFFF00"/>
                </a:solidFill>
              </a:rPr>
              <a:t>çizgi filmlerin 25. karesi</a:t>
            </a:r>
            <a:r>
              <a:rPr lang="tr-TR" sz="2800" dirty="0" smtClean="0"/>
              <a:t>…</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982" y="1123837"/>
            <a:ext cx="4142509" cy="4601183"/>
          </a:xfrm>
        </p:spPr>
        <p:txBody>
          <a:bodyPr>
            <a:normAutofit/>
          </a:bodyPr>
          <a:lstStyle/>
          <a:p>
            <a:r>
              <a:rPr lang="tr-TR" sz="3200" b="1" dirty="0" smtClean="0"/>
              <a:t>MEDYA KULLANIMINDA AKILLI </a:t>
            </a:r>
            <a:br>
              <a:rPr lang="tr-TR" sz="3200" b="1" dirty="0" smtClean="0"/>
            </a:br>
            <a:r>
              <a:rPr lang="tr-TR" sz="3200" b="1" dirty="0" smtClean="0"/>
              <a:t>İŞARETLER…</a:t>
            </a:r>
            <a:endParaRPr lang="tr-TR" sz="3200" b="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3782" y="1364120"/>
            <a:ext cx="5266707" cy="4120615"/>
          </a:xfrm>
          <a:prstGeom prst="rect">
            <a:avLst/>
          </a:prstGeom>
        </p:spPr>
      </p:pic>
    </p:spTree>
    <p:extLst>
      <p:ext uri="{BB962C8B-B14F-4D97-AF65-F5344CB8AC3E}">
        <p14:creationId xmlns:p14="http://schemas.microsoft.com/office/powerpoint/2010/main" val="2936725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Çocuk ve Medya</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563" y="263236"/>
            <a:ext cx="3651662" cy="2826328"/>
          </a:xfrm>
          <a:prstGeom prst="rect">
            <a:avLst/>
          </a:prstGeom>
          <a:ln>
            <a:noFill/>
          </a:ln>
          <a:effectLst>
            <a:softEdge rad="112500"/>
          </a:effectLst>
        </p:spPr>
      </p:pic>
      <p:pic>
        <p:nvPicPr>
          <p:cNvPr id="4" name="Picture 2" descr="C:\Users\PC\Desktop\RESİM\IMG_20170108_201639.jpg"/>
          <p:cNvPicPr>
            <a:picLocks noChangeAspect="1" noChangeArrowheads="1"/>
          </p:cNvPicPr>
          <p:nvPr/>
        </p:nvPicPr>
        <p:blipFill>
          <a:blip r:embed="rId3" cstate="print"/>
          <a:srcRect/>
          <a:stretch>
            <a:fillRect/>
          </a:stretch>
        </p:blipFill>
        <p:spPr bwMode="auto">
          <a:xfrm>
            <a:off x="7623957" y="3214256"/>
            <a:ext cx="3726873" cy="3061854"/>
          </a:xfrm>
          <a:prstGeom prst="rect">
            <a:avLst/>
          </a:prstGeom>
          <a:ln>
            <a:noFill/>
          </a:ln>
          <a:effectLst>
            <a:softEdge rad="112500"/>
          </a:effectLst>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8539" y="1260764"/>
            <a:ext cx="3754582" cy="4114800"/>
          </a:xfrm>
          <a:prstGeom prst="rect">
            <a:avLst/>
          </a:prstGeom>
          <a:ln>
            <a:noFill/>
          </a:ln>
          <a:effectLst>
            <a:softEdge rad="112500"/>
          </a:effectLst>
        </p:spPr>
      </p:pic>
    </p:spTree>
    <p:extLst>
      <p:ext uri="{BB962C8B-B14F-4D97-AF65-F5344CB8AC3E}">
        <p14:creationId xmlns:p14="http://schemas.microsoft.com/office/powerpoint/2010/main" val="37718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t>HERKES SIĞINABİLECEK BİR LİMAN BULMA TELAŞINDA…</a:t>
            </a:r>
            <a:endParaRPr lang="tr-TR" sz="2800"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6091" y="1662546"/>
            <a:ext cx="2744066" cy="27709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5847" y="592245"/>
            <a:ext cx="4793673" cy="540912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81408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İŞİN ÖZETİ…</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454" y="365126"/>
            <a:ext cx="7841673" cy="6021820"/>
          </a:xfrm>
          <a:prstGeom prst="rect">
            <a:avLst/>
          </a:prstGeom>
        </p:spPr>
      </p:pic>
    </p:spTree>
    <p:extLst>
      <p:ext uri="{BB962C8B-B14F-4D97-AF65-F5344CB8AC3E}">
        <p14:creationId xmlns:p14="http://schemas.microsoft.com/office/powerpoint/2010/main" val="36291851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Medyayı Kullanırken:</a:t>
            </a:r>
            <a:endParaRPr lang="tr-TR" dirty="0"/>
          </a:p>
        </p:txBody>
      </p:sp>
      <p:sp>
        <p:nvSpPr>
          <p:cNvPr id="3" name="İçerik Yer Tutucusu 2"/>
          <p:cNvSpPr>
            <a:spLocks noGrp="1"/>
          </p:cNvSpPr>
          <p:nvPr>
            <p:ph sz="half" idx="1"/>
          </p:nvPr>
        </p:nvSpPr>
        <p:spPr>
          <a:xfrm>
            <a:off x="3771900" y="868680"/>
            <a:ext cx="3474720" cy="5120640"/>
          </a:xfrm>
        </p:spPr>
        <p:txBody>
          <a:bodyPr>
            <a:normAutofit fontScale="92500" lnSpcReduction="20000"/>
          </a:bodyPr>
          <a:lstStyle/>
          <a:p>
            <a:r>
              <a:rPr lang="tr-TR" b="1" dirty="0">
                <a:solidFill>
                  <a:schemeClr val="tx1"/>
                </a:solidFill>
              </a:rPr>
              <a:t>1-Sınırları belirle!</a:t>
            </a:r>
          </a:p>
          <a:p>
            <a:r>
              <a:rPr lang="tr-TR" sz="2200" dirty="0"/>
              <a:t>0-2 yaşındaki çocukları TV ve bilgisayar ekranıyla tanıştırmayın.</a:t>
            </a:r>
          </a:p>
          <a:p>
            <a:r>
              <a:rPr lang="tr-TR" sz="2200" dirty="0"/>
              <a:t>2-6 yaş için ideal meşguliyet süresi günde toplam yarım saat,</a:t>
            </a:r>
          </a:p>
          <a:p>
            <a:r>
              <a:rPr lang="tr-TR" sz="2200" dirty="0"/>
              <a:t>İlk ve orta öğrenim için  kırk beş dakika,</a:t>
            </a:r>
          </a:p>
          <a:p>
            <a:r>
              <a:rPr lang="tr-TR" sz="2200" dirty="0"/>
              <a:t>Lise düzeyindekiler için ise bir saat olarak tavsiye edilmektedir.</a:t>
            </a:r>
          </a:p>
          <a:p>
            <a:r>
              <a:rPr lang="tr-TR" sz="2200" dirty="0"/>
              <a:t>Sınırları çocuğunuzla beraber belirleyin.</a:t>
            </a:r>
          </a:p>
          <a:p>
            <a:r>
              <a:rPr lang="tr-TR" sz="2200" dirty="0"/>
              <a:t>Çocuk odasında TV internet ya da oyun aparatı olmamasına özen gösterin.</a:t>
            </a:r>
          </a:p>
          <a:p>
            <a:endParaRPr lang="tr-TR" dirty="0"/>
          </a:p>
        </p:txBody>
      </p:sp>
      <p:sp>
        <p:nvSpPr>
          <p:cNvPr id="4" name="İçerik Yer Tutucusu 3"/>
          <p:cNvSpPr>
            <a:spLocks noGrp="1"/>
          </p:cNvSpPr>
          <p:nvPr>
            <p:ph sz="half" idx="2"/>
          </p:nvPr>
        </p:nvSpPr>
        <p:spPr>
          <a:xfrm>
            <a:off x="7818121" y="868680"/>
            <a:ext cx="2933006" cy="4520738"/>
          </a:xfrm>
        </p:spPr>
        <p:txBody>
          <a:bodyPr>
            <a:normAutofit fontScale="92500" lnSpcReduction="20000"/>
          </a:bodyPr>
          <a:lstStyle/>
          <a:p>
            <a:r>
              <a:rPr lang="tr-TR" b="1" dirty="0">
                <a:solidFill>
                  <a:schemeClr val="tx1"/>
                </a:solidFill>
              </a:rPr>
              <a:t>2-Birlikte kullan!</a:t>
            </a:r>
          </a:p>
          <a:p>
            <a:r>
              <a:rPr lang="tr-TR" sz="2200" dirty="0"/>
              <a:t>Televizyonu çocuğunuzla birlikte izleyin.</a:t>
            </a:r>
          </a:p>
          <a:p>
            <a:r>
              <a:rPr lang="tr-TR" sz="2200" dirty="0"/>
              <a:t>Program içerikleri hakkında konuşun, tartışın, karşılıklı fikir egzersizleri yapın</a:t>
            </a:r>
            <a:r>
              <a:rPr lang="tr-TR" dirty="0"/>
              <a:t>.</a:t>
            </a:r>
          </a:p>
        </p:txBody>
      </p:sp>
    </p:spTree>
    <p:extLst>
      <p:ext uri="{BB962C8B-B14F-4D97-AF65-F5344CB8AC3E}">
        <p14:creationId xmlns:p14="http://schemas.microsoft.com/office/powerpoint/2010/main" val="2306835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Medyayı Kullanırken:</a:t>
            </a:r>
            <a:endParaRPr lang="tr-TR" dirty="0"/>
          </a:p>
        </p:txBody>
      </p:sp>
      <p:sp>
        <p:nvSpPr>
          <p:cNvPr id="3" name="İçerik Yer Tutucusu 2"/>
          <p:cNvSpPr>
            <a:spLocks noGrp="1"/>
          </p:cNvSpPr>
          <p:nvPr>
            <p:ph sz="half" idx="1"/>
          </p:nvPr>
        </p:nvSpPr>
        <p:spPr>
          <a:xfrm>
            <a:off x="3588327" y="997528"/>
            <a:ext cx="3879273" cy="3796146"/>
          </a:xfrm>
        </p:spPr>
        <p:txBody>
          <a:bodyPr>
            <a:normAutofit fontScale="92500" lnSpcReduction="20000"/>
          </a:bodyPr>
          <a:lstStyle/>
          <a:p>
            <a:pPr marL="0" indent="0">
              <a:buNone/>
            </a:pPr>
            <a:r>
              <a:rPr lang="tr-TR" b="1" dirty="0">
                <a:solidFill>
                  <a:schemeClr val="tx1"/>
                </a:solidFill>
              </a:rPr>
              <a:t>3-Sürekli takip et!</a:t>
            </a:r>
          </a:p>
          <a:p>
            <a:r>
              <a:rPr lang="tr-TR" dirty="0"/>
              <a:t>Bazı temel kuralları belirleyin. </a:t>
            </a:r>
            <a:r>
              <a:rPr lang="tr-TR" dirty="0" err="1" smtClean="0"/>
              <a:t>Örn</a:t>
            </a:r>
            <a:r>
              <a:rPr lang="tr-TR" dirty="0" smtClean="0"/>
              <a:t>: ödevini </a:t>
            </a:r>
            <a:r>
              <a:rPr lang="tr-TR" dirty="0"/>
              <a:t>bitirdikten sonra oyuna ve ekrana izin vermek gibi.</a:t>
            </a:r>
          </a:p>
          <a:p>
            <a:r>
              <a:rPr lang="tr-TR" dirty="0"/>
              <a:t>Çocuğun kaç saat </a:t>
            </a:r>
            <a:r>
              <a:rPr lang="tr-TR" dirty="0" err="1"/>
              <a:t>tv</a:t>
            </a:r>
            <a:r>
              <a:rPr lang="tr-TR" dirty="0"/>
              <a:t> izlediği veya bilgisayar oynadığını bilin.</a:t>
            </a:r>
          </a:p>
          <a:p>
            <a:r>
              <a:rPr lang="tr-TR" dirty="0"/>
              <a:t>Şiddet ve cinsellik içeren program ve oyunlardan çocuğunuzu uzak tutun.</a:t>
            </a:r>
          </a:p>
          <a:p>
            <a:pPr marL="0" indent="0">
              <a:buNone/>
            </a:pPr>
            <a:endParaRPr lang="tr-TR" b="1" dirty="0">
              <a:solidFill>
                <a:schemeClr val="tx1"/>
              </a:solidFill>
            </a:endParaRPr>
          </a:p>
          <a:p>
            <a:r>
              <a:rPr lang="tr-TR" b="1" dirty="0" smtClean="0">
                <a:solidFill>
                  <a:schemeClr val="tx1"/>
                </a:solidFill>
              </a:rPr>
              <a:t>4-Ticari </a:t>
            </a:r>
            <a:r>
              <a:rPr lang="tr-TR" b="1" dirty="0">
                <a:solidFill>
                  <a:schemeClr val="tx1"/>
                </a:solidFill>
              </a:rPr>
              <a:t>içerikleri fark ettir!</a:t>
            </a:r>
          </a:p>
          <a:p>
            <a:r>
              <a:rPr lang="tr-TR" dirty="0"/>
              <a:t>Çocuğun reklamları eleştirel değerlendirmesine yardımcı olun.</a:t>
            </a:r>
          </a:p>
          <a:p>
            <a:endParaRPr lang="tr-TR" dirty="0"/>
          </a:p>
        </p:txBody>
      </p:sp>
      <p:sp>
        <p:nvSpPr>
          <p:cNvPr id="4" name="İçerik Yer Tutucusu 3"/>
          <p:cNvSpPr>
            <a:spLocks noGrp="1"/>
          </p:cNvSpPr>
          <p:nvPr>
            <p:ph sz="half" idx="2"/>
          </p:nvPr>
        </p:nvSpPr>
        <p:spPr>
          <a:xfrm>
            <a:off x="7818120" y="868679"/>
            <a:ext cx="3334789" cy="4493029"/>
          </a:xfrm>
        </p:spPr>
        <p:txBody>
          <a:bodyPr>
            <a:normAutofit fontScale="92500" lnSpcReduction="20000"/>
          </a:bodyPr>
          <a:lstStyle/>
          <a:p>
            <a:pPr marL="0" indent="0">
              <a:buNone/>
            </a:pPr>
            <a:r>
              <a:rPr lang="tr-TR" b="1" dirty="0" smtClean="0">
                <a:solidFill>
                  <a:schemeClr val="tx1"/>
                </a:solidFill>
              </a:rPr>
              <a:t>5- İyi </a:t>
            </a:r>
            <a:r>
              <a:rPr lang="tr-TR" b="1" dirty="0">
                <a:solidFill>
                  <a:schemeClr val="tx1"/>
                </a:solidFill>
              </a:rPr>
              <a:t>bir model ol!</a:t>
            </a:r>
          </a:p>
          <a:p>
            <a:r>
              <a:rPr lang="tr-TR" dirty="0"/>
              <a:t>Koyduğunuz kurallara önce siz uyun.</a:t>
            </a:r>
          </a:p>
          <a:p>
            <a:r>
              <a:rPr lang="tr-TR" dirty="0"/>
              <a:t>İzlemesini yasakladığınız programları siz, onun yanında izlemeyin.</a:t>
            </a:r>
          </a:p>
          <a:p>
            <a:pPr>
              <a:buNone/>
            </a:pPr>
            <a:endParaRPr lang="tr-TR" b="1" dirty="0" smtClean="0"/>
          </a:p>
          <a:p>
            <a:pPr>
              <a:buNone/>
            </a:pPr>
            <a:r>
              <a:rPr lang="tr-TR" b="1" dirty="0"/>
              <a:t> </a:t>
            </a:r>
            <a:r>
              <a:rPr lang="tr-TR" b="1" dirty="0" smtClean="0"/>
              <a:t>  6-Alternatifler </a:t>
            </a:r>
            <a:r>
              <a:rPr lang="tr-TR" b="1" dirty="0"/>
              <a:t>geliştir!</a:t>
            </a:r>
          </a:p>
          <a:p>
            <a:r>
              <a:rPr lang="tr-TR" dirty="0" err="1"/>
              <a:t>Örn</a:t>
            </a:r>
            <a:r>
              <a:rPr lang="tr-TR" dirty="0"/>
              <a:t>: sanat, spor ve kültür aktiviteleri katılın. Sokak, park, müze vb. sosyal mekanlarda vakit geçirin.</a:t>
            </a:r>
          </a:p>
          <a:p>
            <a:r>
              <a:rPr lang="tr-TR" dirty="0"/>
              <a:t>Çocuğun medya içerikleri dışındaki eğlence yollarını keşfetmesine yardımcı olun. </a:t>
            </a:r>
            <a:r>
              <a:rPr lang="tr-TR" dirty="0" err="1"/>
              <a:t>Örn</a:t>
            </a:r>
            <a:r>
              <a:rPr lang="tr-TR" dirty="0"/>
              <a:t>: birlikte hobi kurslarına gidin.</a:t>
            </a:r>
          </a:p>
          <a:p>
            <a:endParaRPr lang="tr-TR" dirty="0"/>
          </a:p>
        </p:txBody>
      </p:sp>
    </p:spTree>
    <p:extLst>
      <p:ext uri="{BB962C8B-B14F-4D97-AF65-F5344CB8AC3E}">
        <p14:creationId xmlns:p14="http://schemas.microsoft.com/office/powerpoint/2010/main" val="1556974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032" y="1143000"/>
            <a:ext cx="2473313" cy="1669473"/>
          </a:xfrm>
        </p:spPr>
        <p:txBody>
          <a:bodyPr/>
          <a:lstStyle/>
          <a:p>
            <a:r>
              <a:rPr lang="tr-TR" dirty="0"/>
              <a:t>İşin bir de manevi boyutu var!</a:t>
            </a:r>
          </a:p>
        </p:txBody>
      </p:sp>
      <p:pic>
        <p:nvPicPr>
          <p:cNvPr id="5"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55527" y="1011381"/>
            <a:ext cx="3689206" cy="4378037"/>
          </a:xfrm>
          <a:prstGeom prst="rect">
            <a:avLst/>
          </a:prstGeom>
          <a:ln>
            <a:noFill/>
          </a:ln>
          <a:effectLst>
            <a:softEdge rad="112500"/>
          </a:effectLst>
        </p:spPr>
      </p:pic>
      <p:sp>
        <p:nvSpPr>
          <p:cNvPr id="4" name="Metin Yer Tutucusu 3"/>
          <p:cNvSpPr>
            <a:spLocks noGrp="1"/>
          </p:cNvSpPr>
          <p:nvPr>
            <p:ph type="body" sz="half" idx="2"/>
          </p:nvPr>
        </p:nvSpPr>
        <p:spPr>
          <a:xfrm>
            <a:off x="256032" y="2812473"/>
            <a:ext cx="2834640" cy="3003693"/>
          </a:xfrm>
        </p:spPr>
        <p:txBody>
          <a:bodyPr>
            <a:normAutofit fontScale="85000" lnSpcReduction="20000"/>
          </a:bodyPr>
          <a:lstStyle/>
          <a:p>
            <a:endParaRPr lang="tr-TR" sz="2800" dirty="0"/>
          </a:p>
          <a:p>
            <a:r>
              <a:rPr lang="tr-TR" sz="2800" dirty="0" smtClean="0"/>
              <a:t>«İnsanların hesap verme günü yaklaştı da, kendileri ise gaflet içinde yüz çeviriyorlar.»</a:t>
            </a:r>
          </a:p>
          <a:p>
            <a:r>
              <a:rPr lang="tr-TR" sz="2800" b="1" dirty="0" smtClean="0"/>
              <a:t>Enbiya suresi 1. ayet</a:t>
            </a:r>
            <a:endParaRPr lang="tr-TR" sz="2800" b="1" dirty="0"/>
          </a:p>
        </p:txBody>
      </p:sp>
      <p:pic>
        <p:nvPicPr>
          <p:cNvPr id="7" name="İçerik Yer Tutucusu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0835" y="1011381"/>
            <a:ext cx="3532910" cy="2889391"/>
          </a:xfrm>
          <a:prstGeom prst="snip2DiagRect">
            <a:avLst>
              <a:gd name="adj1" fmla="val 18533"/>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Dikdörtgen 2"/>
          <p:cNvSpPr/>
          <p:nvPr/>
        </p:nvSpPr>
        <p:spPr>
          <a:xfrm>
            <a:off x="3920835" y="4114801"/>
            <a:ext cx="3532909" cy="1938992"/>
          </a:xfrm>
          <a:prstGeom prst="rect">
            <a:avLst/>
          </a:prstGeom>
        </p:spPr>
        <p:txBody>
          <a:bodyPr wrap="square">
            <a:spAutoFit/>
          </a:bodyPr>
          <a:lstStyle/>
          <a:p>
            <a:r>
              <a:rPr lang="tr-TR" sz="2400" dirty="0" smtClean="0">
                <a:solidFill>
                  <a:srgbClr val="FFFF00"/>
                </a:solidFill>
              </a:rPr>
              <a:t>Allah (</a:t>
            </a:r>
            <a:r>
              <a:rPr lang="tr-TR" sz="2400" dirty="0" err="1" smtClean="0">
                <a:solidFill>
                  <a:srgbClr val="FFFF00"/>
                </a:solidFill>
              </a:rPr>
              <a:t>c.c</a:t>
            </a:r>
            <a:r>
              <a:rPr lang="tr-TR" sz="2400" dirty="0" smtClean="0">
                <a:solidFill>
                  <a:srgbClr val="FFFF00"/>
                </a:solidFill>
              </a:rPr>
              <a:t>.) </a:t>
            </a:r>
            <a:r>
              <a:rPr lang="tr-TR" sz="2400" dirty="0">
                <a:solidFill>
                  <a:srgbClr val="FFFF00"/>
                </a:solidFill>
              </a:rPr>
              <a:t>asla meşgul değildir</a:t>
            </a:r>
          </a:p>
          <a:p>
            <a:r>
              <a:rPr lang="tr-TR" sz="2400" dirty="0">
                <a:solidFill>
                  <a:srgbClr val="FFFF00"/>
                </a:solidFill>
              </a:rPr>
              <a:t>Her zaman icabet eder</a:t>
            </a:r>
          </a:p>
          <a:p>
            <a:r>
              <a:rPr lang="tr-TR" sz="2400" dirty="0">
                <a:solidFill>
                  <a:srgbClr val="FFFF00"/>
                </a:solidFill>
              </a:rPr>
              <a:t>Asla ihmal etmez</a:t>
            </a:r>
          </a:p>
          <a:p>
            <a:r>
              <a:rPr lang="tr-TR" sz="2400" dirty="0">
                <a:solidFill>
                  <a:srgbClr val="FFFF00"/>
                </a:solidFill>
              </a:rPr>
              <a:t>Kalp kırmaz</a:t>
            </a:r>
            <a:endParaRPr lang="tr-TR" sz="2400" dirty="0">
              <a:solidFill>
                <a:srgbClr val="FFFF00"/>
              </a:solidFill>
            </a:endParaRPr>
          </a:p>
        </p:txBody>
      </p:sp>
    </p:spTree>
    <p:extLst>
      <p:ext uri="{BB962C8B-B14F-4D97-AF65-F5344CB8AC3E}">
        <p14:creationId xmlns:p14="http://schemas.microsoft.com/office/powerpoint/2010/main" val="3031345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t>TÜKENMEDEN VE TÜKETMEDEN…</a:t>
            </a:r>
            <a:br>
              <a:rPr lang="tr-TR" sz="2800" b="1" dirty="0" smtClean="0"/>
            </a:br>
            <a:r>
              <a:rPr lang="tr-TR" sz="2800" b="1" dirty="0"/>
              <a:t/>
            </a:r>
            <a:br>
              <a:rPr lang="tr-TR" sz="2800" b="1" dirty="0"/>
            </a:br>
            <a:r>
              <a:rPr lang="tr-TR" sz="2800" b="1" dirty="0" smtClean="0"/>
              <a:t>BİR DE «TÜKENMİŞLİK SENDROMU» VAR…</a:t>
            </a:r>
            <a:endParaRPr lang="tr-TR" sz="2800" b="1"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290" y="1076820"/>
            <a:ext cx="3267074" cy="464820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6943" y="950896"/>
            <a:ext cx="4365566" cy="47741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4990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5209" y="1123836"/>
            <a:ext cx="2947482" cy="4601183"/>
          </a:xfrm>
        </p:spPr>
        <p:txBody>
          <a:bodyPr/>
          <a:lstStyle/>
          <a:p>
            <a:r>
              <a:rPr lang="tr-TR" dirty="0"/>
              <a:t>PİZZA </a:t>
            </a:r>
            <a:r>
              <a:rPr lang="tr-TR" dirty="0" smtClean="0"/>
              <a:t>SİPARİŞİ</a:t>
            </a:r>
            <a:endParaRPr lang="tr-TR" dirty="0"/>
          </a:p>
        </p:txBody>
      </p:sp>
      <p:sp>
        <p:nvSpPr>
          <p:cNvPr id="3" name="İçerik Yer Tutucusu 2"/>
          <p:cNvSpPr>
            <a:spLocks noGrp="1"/>
          </p:cNvSpPr>
          <p:nvPr>
            <p:ph idx="1"/>
          </p:nvPr>
        </p:nvSpPr>
        <p:spPr>
          <a:xfrm>
            <a:off x="3463635" y="-1"/>
            <a:ext cx="8201891" cy="6677891"/>
          </a:xfrm>
        </p:spPr>
        <p:txBody>
          <a:bodyPr>
            <a:normAutofit fontScale="70000" lnSpcReduction="20000"/>
          </a:bodyPr>
          <a:lstStyle/>
          <a:p>
            <a:r>
              <a:rPr lang="tr-TR" sz="2600" dirty="0"/>
              <a:t/>
            </a:r>
            <a:br>
              <a:rPr lang="tr-TR" sz="2600" dirty="0"/>
            </a:br>
            <a:r>
              <a:rPr lang="tr-TR" sz="2600" dirty="0" smtClean="0">
                <a:solidFill>
                  <a:srgbClr val="FFFF00"/>
                </a:solidFill>
              </a:rPr>
              <a:t>-G… </a:t>
            </a:r>
            <a:r>
              <a:rPr lang="tr-TR" sz="2600" dirty="0">
                <a:solidFill>
                  <a:srgbClr val="FFFF00"/>
                </a:solidFill>
              </a:rPr>
              <a:t>Pizza mı ?</a:t>
            </a:r>
          </a:p>
          <a:p>
            <a:r>
              <a:rPr lang="tr-TR" sz="2600" dirty="0">
                <a:solidFill>
                  <a:srgbClr val="FFFF00"/>
                </a:solidFill>
              </a:rPr>
              <a:t>-Hayır efendim Google Pizza !</a:t>
            </a:r>
          </a:p>
          <a:p>
            <a:r>
              <a:rPr lang="tr-TR" sz="2600" dirty="0">
                <a:solidFill>
                  <a:srgbClr val="FFFF00"/>
                </a:solidFill>
              </a:rPr>
              <a:t>-Yanlış numaraymış, kusura bakmayın.</a:t>
            </a:r>
          </a:p>
          <a:p>
            <a:r>
              <a:rPr lang="tr-TR" sz="2600" dirty="0">
                <a:solidFill>
                  <a:srgbClr val="FFFF00"/>
                </a:solidFill>
              </a:rPr>
              <a:t>-Hayır efendim numara doğru, Google Pizza ! Google olarak </a:t>
            </a:r>
            <a:r>
              <a:rPr lang="tr-TR" sz="2600" dirty="0" smtClean="0">
                <a:solidFill>
                  <a:srgbClr val="FFFF00"/>
                </a:solidFill>
              </a:rPr>
              <a:t>G… </a:t>
            </a:r>
            <a:r>
              <a:rPr lang="tr-TR" sz="2600" dirty="0">
                <a:solidFill>
                  <a:srgbClr val="FFFF00"/>
                </a:solidFill>
              </a:rPr>
              <a:t>Pizza’yı satın aldık.</a:t>
            </a:r>
          </a:p>
          <a:p>
            <a:r>
              <a:rPr lang="tr-TR" sz="2600" dirty="0">
                <a:solidFill>
                  <a:srgbClr val="FFFF00"/>
                </a:solidFill>
              </a:rPr>
              <a:t>-O zaman bir sipariş verebilir miyim ?</a:t>
            </a:r>
          </a:p>
          <a:p>
            <a:r>
              <a:rPr lang="tr-TR" sz="2600" dirty="0">
                <a:solidFill>
                  <a:srgbClr val="FFFF00"/>
                </a:solidFill>
              </a:rPr>
              <a:t>-Her zamankinden mi efendim ?</a:t>
            </a:r>
          </a:p>
          <a:p>
            <a:r>
              <a:rPr lang="tr-TR" sz="2600" dirty="0">
                <a:solidFill>
                  <a:srgbClr val="FFFF00"/>
                </a:solidFill>
              </a:rPr>
              <a:t>-Ne yani, ne sipariş edeceğimi biliyor musunuz ?</a:t>
            </a:r>
          </a:p>
          <a:p>
            <a:r>
              <a:rPr lang="tr-TR" sz="2600" dirty="0">
                <a:solidFill>
                  <a:srgbClr val="FFFF00"/>
                </a:solidFill>
              </a:rPr>
              <a:t>-Elbette efendim. Son 5 keredir mantarlı, sosisli, sucuklu, kalın hamur istemişsiniz.</a:t>
            </a:r>
          </a:p>
          <a:p>
            <a:r>
              <a:rPr lang="tr-TR" sz="2600" dirty="0">
                <a:solidFill>
                  <a:srgbClr val="FFFF00"/>
                </a:solidFill>
              </a:rPr>
              <a:t>-Tamam o zaman, aynen öyle olsun !</a:t>
            </a:r>
          </a:p>
          <a:p>
            <a:r>
              <a:rPr lang="tr-TR" sz="2600" dirty="0">
                <a:solidFill>
                  <a:srgbClr val="FFFF00"/>
                </a:solidFill>
              </a:rPr>
              <a:t>-Size onun yerine kuru domatesli, biberli sebzeli pizza göndersek ?</a:t>
            </a:r>
          </a:p>
          <a:p>
            <a:r>
              <a:rPr lang="tr-TR" sz="2600" dirty="0">
                <a:solidFill>
                  <a:srgbClr val="FFFF00"/>
                </a:solidFill>
              </a:rPr>
              <a:t>-Neden ki ?</a:t>
            </a:r>
          </a:p>
          <a:p>
            <a:r>
              <a:rPr lang="tr-TR" sz="2600" dirty="0">
                <a:solidFill>
                  <a:srgbClr val="FFFF00"/>
                </a:solidFill>
              </a:rPr>
              <a:t>-Bakıyorum da </a:t>
            </a:r>
            <a:r>
              <a:rPr lang="tr-TR" sz="2600" dirty="0" smtClean="0">
                <a:solidFill>
                  <a:srgbClr val="FFFF00"/>
                </a:solidFill>
              </a:rPr>
              <a:t>kolesterolünüz </a:t>
            </a:r>
            <a:r>
              <a:rPr lang="tr-TR" sz="2600" dirty="0">
                <a:solidFill>
                  <a:srgbClr val="FFFF00"/>
                </a:solidFill>
              </a:rPr>
              <a:t>300’ün üzerinde, üreniz de yüksek.</a:t>
            </a:r>
          </a:p>
          <a:p>
            <a:r>
              <a:rPr lang="tr-TR" sz="2600" dirty="0">
                <a:solidFill>
                  <a:srgbClr val="FFFF00"/>
                </a:solidFill>
              </a:rPr>
              <a:t>-Nereden biliyorsunuz ki ?</a:t>
            </a:r>
          </a:p>
          <a:p>
            <a:r>
              <a:rPr lang="tr-TR" sz="2600" dirty="0">
                <a:solidFill>
                  <a:srgbClr val="FFFF00"/>
                </a:solidFill>
              </a:rPr>
              <a:t>-Son </a:t>
            </a:r>
            <a:r>
              <a:rPr lang="tr-TR" sz="2600" dirty="0" err="1" smtClean="0">
                <a:solidFill>
                  <a:srgbClr val="FFFF00"/>
                </a:solidFill>
              </a:rPr>
              <a:t>check-upınız</a:t>
            </a:r>
            <a:r>
              <a:rPr lang="tr-TR" sz="2600" dirty="0" smtClean="0">
                <a:solidFill>
                  <a:srgbClr val="FFFF00"/>
                </a:solidFill>
              </a:rPr>
              <a:t> </a:t>
            </a:r>
            <a:r>
              <a:rPr lang="tr-TR" sz="2600" dirty="0">
                <a:solidFill>
                  <a:srgbClr val="FFFF00"/>
                </a:solidFill>
              </a:rPr>
              <a:t>15 gün önce imiş efendim, ona baktım.</a:t>
            </a:r>
          </a:p>
          <a:p>
            <a:r>
              <a:rPr lang="tr-TR" sz="2600" dirty="0">
                <a:solidFill>
                  <a:srgbClr val="FFFF00"/>
                </a:solidFill>
              </a:rPr>
              <a:t>-Tamam, anladık. Ama ben yine kendi siparişimi istiyorum. İlaçlarımı alıyorum zaten.</a:t>
            </a:r>
          </a:p>
          <a:p>
            <a:r>
              <a:rPr lang="tr-TR" sz="2600" dirty="0">
                <a:solidFill>
                  <a:srgbClr val="FFFF00"/>
                </a:solidFill>
              </a:rPr>
              <a:t>-Özür dilerim efendim, ilaçlarınızı da pek almıyorsunuz. 30 tabletlik </a:t>
            </a:r>
            <a:r>
              <a:rPr lang="tr-TR" sz="2600" dirty="0" smtClean="0">
                <a:solidFill>
                  <a:srgbClr val="FFFF00"/>
                </a:solidFill>
              </a:rPr>
              <a:t>kolesterol </a:t>
            </a:r>
            <a:r>
              <a:rPr lang="tr-TR" sz="2600" dirty="0">
                <a:solidFill>
                  <a:srgbClr val="FFFF00"/>
                </a:solidFill>
              </a:rPr>
              <a:t>ilacınızı alalı 90 günü geçmiş.</a:t>
            </a:r>
          </a:p>
          <a:p>
            <a:endParaRPr lang="tr-TR" dirty="0"/>
          </a:p>
        </p:txBody>
      </p:sp>
    </p:spTree>
    <p:extLst>
      <p:ext uri="{BB962C8B-B14F-4D97-AF65-F5344CB8AC3E}">
        <p14:creationId xmlns:p14="http://schemas.microsoft.com/office/powerpoint/2010/main" val="1441915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2919" y="1123837"/>
            <a:ext cx="2545699" cy="4601183"/>
          </a:xfrm>
        </p:spPr>
        <p:txBody>
          <a:bodyPr/>
          <a:lstStyle/>
          <a:p>
            <a:r>
              <a:rPr lang="tr-TR" dirty="0"/>
              <a:t>PİZZA SİPARİŞİ</a:t>
            </a:r>
          </a:p>
        </p:txBody>
      </p:sp>
      <p:sp>
        <p:nvSpPr>
          <p:cNvPr id="3" name="İçerik Yer Tutucusu 2"/>
          <p:cNvSpPr>
            <a:spLocks noGrp="1"/>
          </p:cNvSpPr>
          <p:nvPr>
            <p:ph idx="1"/>
          </p:nvPr>
        </p:nvSpPr>
        <p:spPr>
          <a:xfrm>
            <a:off x="3491345" y="1"/>
            <a:ext cx="8188037" cy="6677890"/>
          </a:xfrm>
        </p:spPr>
        <p:txBody>
          <a:bodyPr>
            <a:normAutofit/>
          </a:bodyPr>
          <a:lstStyle/>
          <a:p>
            <a:endParaRPr lang="tr-TR" dirty="0" smtClean="0"/>
          </a:p>
          <a:p>
            <a:r>
              <a:rPr lang="tr-TR" dirty="0" smtClean="0">
                <a:solidFill>
                  <a:srgbClr val="FFFF00"/>
                </a:solidFill>
              </a:rPr>
              <a:t>-</a:t>
            </a:r>
            <a:r>
              <a:rPr lang="tr-TR" dirty="0">
                <a:solidFill>
                  <a:srgbClr val="FFFF00"/>
                </a:solidFill>
              </a:rPr>
              <a:t>Sonra tekrar aldım, hem size ne ?</a:t>
            </a:r>
          </a:p>
          <a:p>
            <a:r>
              <a:rPr lang="tr-TR" dirty="0">
                <a:solidFill>
                  <a:srgbClr val="FFFF00"/>
                </a:solidFill>
              </a:rPr>
              <a:t>-Sonra tekrar almamışsınız efendim, kredi kartı harcamalarınıza baktım.</a:t>
            </a:r>
          </a:p>
          <a:p>
            <a:r>
              <a:rPr lang="tr-TR" dirty="0">
                <a:solidFill>
                  <a:srgbClr val="FFFF00"/>
                </a:solidFill>
              </a:rPr>
              <a:t>-Yahu nakit aldım. Onun kaydı yoktur.</a:t>
            </a:r>
          </a:p>
          <a:p>
            <a:r>
              <a:rPr lang="tr-TR" dirty="0">
                <a:solidFill>
                  <a:srgbClr val="FFFF00"/>
                </a:solidFill>
              </a:rPr>
              <a:t>-Nakit </a:t>
            </a:r>
            <a:r>
              <a:rPr lang="tr-TR" dirty="0" smtClean="0">
                <a:solidFill>
                  <a:srgbClr val="FFFF00"/>
                </a:solidFill>
              </a:rPr>
              <a:t>de </a:t>
            </a:r>
            <a:r>
              <a:rPr lang="tr-TR" dirty="0">
                <a:solidFill>
                  <a:srgbClr val="FFFF00"/>
                </a:solidFill>
              </a:rPr>
              <a:t>almış olamazsınız 45 gündür bankadan nakit çekmemişsiniz.</a:t>
            </a:r>
          </a:p>
          <a:p>
            <a:r>
              <a:rPr lang="tr-TR" dirty="0">
                <a:solidFill>
                  <a:srgbClr val="FFFF00"/>
                </a:solidFill>
              </a:rPr>
              <a:t>-Belki bir başka nakit kaynağım var, onu nereden bileceksiniz ?</a:t>
            </a:r>
          </a:p>
          <a:p>
            <a:r>
              <a:rPr lang="tr-TR" dirty="0">
                <a:solidFill>
                  <a:srgbClr val="FFFF00"/>
                </a:solidFill>
              </a:rPr>
              <a:t>-Olamaz efendim. O zaman vergi kaçırıyorsunuz demektir. Gelir vergisi beyanınızda başka bir nakit gelir görünmüyor.</a:t>
            </a:r>
          </a:p>
          <a:p>
            <a:r>
              <a:rPr lang="tr-TR" dirty="0">
                <a:solidFill>
                  <a:srgbClr val="FFFF00"/>
                </a:solidFill>
              </a:rPr>
              <a:t>-Yuh be ! </a:t>
            </a:r>
          </a:p>
          <a:p>
            <a:r>
              <a:rPr lang="tr-TR" dirty="0">
                <a:solidFill>
                  <a:srgbClr val="FFFF00"/>
                </a:solidFill>
              </a:rPr>
              <a:t>-Sadece size yardım etmek istiyoruz efendim, bir kötü niyet yok.</a:t>
            </a:r>
          </a:p>
          <a:p>
            <a:r>
              <a:rPr lang="tr-TR" dirty="0">
                <a:solidFill>
                  <a:srgbClr val="FFFF00"/>
                </a:solidFill>
              </a:rPr>
              <a:t>-Biliyor musun ?  Artık gına geldi. </a:t>
            </a:r>
            <a:r>
              <a:rPr lang="tr-TR" dirty="0" smtClean="0">
                <a:solidFill>
                  <a:srgbClr val="FFFF00"/>
                </a:solidFill>
              </a:rPr>
              <a:t>Çekip gideceğim </a:t>
            </a:r>
            <a:r>
              <a:rPr lang="tr-TR" dirty="0">
                <a:solidFill>
                  <a:srgbClr val="FFFF00"/>
                </a:solidFill>
              </a:rPr>
              <a:t>dünyanın ücra bir köşesine, ne internet, ne Google kafamı dinleyeceğim. Yeter be!</a:t>
            </a:r>
          </a:p>
          <a:p>
            <a:r>
              <a:rPr lang="tr-TR" dirty="0">
                <a:solidFill>
                  <a:srgbClr val="FFFF00"/>
                </a:solidFill>
              </a:rPr>
              <a:t>-Biraz zor efendim.</a:t>
            </a:r>
          </a:p>
          <a:p>
            <a:r>
              <a:rPr lang="tr-TR" dirty="0">
                <a:solidFill>
                  <a:srgbClr val="FFFF00"/>
                </a:solidFill>
              </a:rPr>
              <a:t>-O niye ki ?</a:t>
            </a:r>
          </a:p>
          <a:p>
            <a:r>
              <a:rPr lang="tr-TR" dirty="0">
                <a:solidFill>
                  <a:srgbClr val="FFFF00"/>
                </a:solidFill>
              </a:rPr>
              <a:t>-Pasaportunuzun süresi dolmuş.</a:t>
            </a:r>
          </a:p>
          <a:p>
            <a:r>
              <a:rPr lang="tr-TR" dirty="0" smtClean="0"/>
              <a:t>…</a:t>
            </a:r>
            <a:endParaRPr lang="tr-TR" dirty="0"/>
          </a:p>
        </p:txBody>
      </p:sp>
    </p:spTree>
    <p:extLst>
      <p:ext uri="{BB962C8B-B14F-4D97-AF65-F5344CB8AC3E}">
        <p14:creationId xmlns:p14="http://schemas.microsoft.com/office/powerpoint/2010/main" val="251705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TEŞEKKÜR EDERİZ</a:t>
            </a:r>
            <a:r>
              <a:rPr lang="tr-TR" b="1" dirty="0" smtClean="0"/>
              <a:t>…</a:t>
            </a:r>
            <a:br>
              <a:rPr lang="tr-TR" b="1" dirty="0" smtClean="0"/>
            </a:br>
            <a:r>
              <a:rPr lang="tr-TR" b="1" dirty="0"/>
              <a:t/>
            </a:r>
            <a:br>
              <a:rPr lang="tr-TR" b="1" dirty="0"/>
            </a:br>
            <a:r>
              <a:rPr lang="tr-TR" b="1" dirty="0" smtClean="0"/>
              <a:t/>
            </a:r>
            <a:br>
              <a:rPr lang="tr-TR" b="1" dirty="0" smtClean="0"/>
            </a:br>
            <a:r>
              <a:rPr lang="tr-TR" sz="2000" b="1" dirty="0" smtClean="0"/>
              <a:t>Not: Bu Çalışmada Aile Ve Sosyal Politikalar Bakanlığı’nın  «Medya» Konulu kitaplarından yararlanılmıştır.</a:t>
            </a:r>
            <a:r>
              <a:rPr lang="tr-TR" sz="2000" b="1" dirty="0" smtClean="0">
                <a:sym typeface="Wingdings" panose="05000000000000000000" pitchFamily="2" charset="2"/>
              </a:rPr>
              <a:t/>
            </a:r>
            <a:br>
              <a:rPr lang="tr-TR" sz="2000" b="1" dirty="0" smtClean="0">
                <a:sym typeface="Wingdings" panose="05000000000000000000" pitchFamily="2" charset="2"/>
              </a:rPr>
            </a:br>
            <a:endParaRPr lang="tr-TR" sz="2000" b="1" dirty="0"/>
          </a:p>
        </p:txBody>
      </p:sp>
      <p:sp>
        <p:nvSpPr>
          <p:cNvPr id="3" name="İçerik Yer Tutucusu 2"/>
          <p:cNvSpPr>
            <a:spLocks noGrp="1"/>
          </p:cNvSpPr>
          <p:nvPr>
            <p:ph idx="1"/>
          </p:nvPr>
        </p:nvSpPr>
        <p:spPr/>
        <p:txBody>
          <a:bodyPr>
            <a:normAutofit/>
          </a:bodyPr>
          <a:lstStyle/>
          <a:p>
            <a:endParaRPr lang="tr-TR" sz="4400" dirty="0" smtClean="0"/>
          </a:p>
          <a:p>
            <a:endParaRPr lang="tr-TR" sz="4400" dirty="0"/>
          </a:p>
          <a:p>
            <a:pPr marL="0" indent="0">
              <a:buNone/>
            </a:pPr>
            <a:endParaRPr lang="tr-TR" sz="4400" dirty="0" smtClean="0">
              <a:sym typeface="Wingdings" panose="05000000000000000000" pitchFamily="2" charset="2"/>
            </a:endParaRPr>
          </a:p>
        </p:txBody>
      </p:sp>
      <p:pic>
        <p:nvPicPr>
          <p:cNvPr id="4" name="Picture 2"/>
          <p:cNvPicPr>
            <a:picLocks noChangeAspect="1" noChangeArrowheads="1"/>
          </p:cNvPicPr>
          <p:nvPr/>
        </p:nvPicPr>
        <p:blipFill>
          <a:blip r:embed="rId2" cstate="print"/>
          <a:srcRect/>
          <a:stretch>
            <a:fillRect/>
          </a:stretch>
        </p:blipFill>
        <p:spPr bwMode="auto">
          <a:xfrm>
            <a:off x="4392496" y="1366108"/>
            <a:ext cx="6268744" cy="46186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08711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5210" y="1254716"/>
            <a:ext cx="3268186" cy="4601183"/>
          </a:xfrm>
        </p:spPr>
        <p:txBody>
          <a:bodyPr>
            <a:noAutofit/>
          </a:bodyPr>
          <a:lstStyle/>
          <a:p>
            <a:r>
              <a:rPr lang="tr-TR" sz="2400" dirty="0" smtClean="0"/>
              <a:t>«Ama Allah’a verdikleri sözü iyice pekiştirdikten sonra bozanlar, </a:t>
            </a:r>
            <a:r>
              <a:rPr lang="tr-TR" sz="2400" b="1" i="1" dirty="0" smtClean="0"/>
              <a:t>Allah'ın bitiştirilmesini istediği şeyi kesenler</a:t>
            </a:r>
            <a:r>
              <a:rPr lang="tr-TR" sz="2400" i="1" dirty="0" smtClean="0"/>
              <a:t> </a:t>
            </a:r>
            <a:r>
              <a:rPr lang="tr-TR" sz="2400" dirty="0" smtClean="0"/>
              <a:t>ve yeryüzünde bozgunculuk yapanlar. İşte lanet ve varılacak yerin kötüsü de onlaradır.»</a:t>
            </a:r>
            <a:br>
              <a:rPr lang="tr-TR" sz="2400" dirty="0" smtClean="0"/>
            </a:br>
            <a:r>
              <a:rPr lang="tr-TR" sz="2400" dirty="0" err="1" smtClean="0"/>
              <a:t>Ra’d</a:t>
            </a:r>
            <a:r>
              <a:rPr lang="tr-TR" sz="2400" dirty="0" smtClean="0"/>
              <a:t>, 13/25.</a:t>
            </a:r>
            <a:br>
              <a:rPr lang="tr-TR" sz="2400" dirty="0" smtClean="0"/>
            </a:br>
            <a:r>
              <a:rPr lang="tr-TR" sz="2400" dirty="0" smtClean="0"/>
              <a:t>(Ayrıca Bk</a:t>
            </a:r>
            <a:r>
              <a:rPr lang="tr-TR" sz="2400" dirty="0"/>
              <a:t>z</a:t>
            </a:r>
            <a:r>
              <a:rPr lang="tr-TR" sz="2400" dirty="0" smtClean="0"/>
              <a:t>. Bakara, 2/83; 177.)</a:t>
            </a:r>
            <a:endParaRPr lang="tr-TR" sz="24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923" y="1838080"/>
            <a:ext cx="3378459" cy="3066429"/>
          </a:xfrm>
          <a:prstGeom prst="rect">
            <a:avLst/>
          </a:prstGeom>
          <a:ln>
            <a:noFill/>
          </a:ln>
          <a:effectLst>
            <a:softEdge rad="112500"/>
          </a:effectLst>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0840" y="1838080"/>
            <a:ext cx="4017815" cy="4017819"/>
          </a:xfrm>
          <a:prstGeom prst="rect">
            <a:avLst/>
          </a:prstGeom>
          <a:ln w="228600" cap="sq" cmpd="thickThin">
            <a:solidFill>
              <a:srgbClr val="000000"/>
            </a:solidFill>
            <a:prstDash val="solid"/>
            <a:miter lim="800000"/>
          </a:ln>
          <a:effectLst>
            <a:innerShdw blurRad="76200">
              <a:srgbClr val="000000"/>
            </a:innerShdw>
          </a:effectLst>
        </p:spPr>
      </p:pic>
      <p:sp>
        <p:nvSpPr>
          <p:cNvPr id="5" name="Dikdörtgen 4"/>
          <p:cNvSpPr/>
          <p:nvPr/>
        </p:nvSpPr>
        <p:spPr>
          <a:xfrm>
            <a:off x="7481455" y="526473"/>
            <a:ext cx="3685309" cy="2062103"/>
          </a:xfrm>
          <a:prstGeom prst="rect">
            <a:avLst/>
          </a:prstGeom>
        </p:spPr>
        <p:txBody>
          <a:bodyPr wrap="square">
            <a:spAutoFit/>
          </a:bodyPr>
          <a:lstStyle/>
          <a:p>
            <a:r>
              <a:rPr lang="tr-TR" sz="3200" dirty="0" smtClean="0"/>
              <a:t>«Sıla-i rahim» </a:t>
            </a:r>
            <a:r>
              <a:rPr lang="tr-TR" sz="3200" dirty="0"/>
              <a:t>vardı, bir zamanlar…</a:t>
            </a:r>
            <a:br>
              <a:rPr lang="tr-TR" sz="3200" dirty="0"/>
            </a:br>
            <a:r>
              <a:rPr lang="tr-TR" sz="3200" dirty="0"/>
              <a:t/>
            </a:r>
            <a:br>
              <a:rPr lang="tr-TR" sz="3200" dirty="0"/>
            </a:br>
            <a:endParaRPr lang="tr-TR" sz="3200" dirty="0"/>
          </a:p>
        </p:txBody>
      </p:sp>
      <p:sp>
        <p:nvSpPr>
          <p:cNvPr id="6" name="Dikdörtgen 5"/>
          <p:cNvSpPr/>
          <p:nvPr/>
        </p:nvSpPr>
        <p:spPr>
          <a:xfrm>
            <a:off x="3939270" y="4576954"/>
            <a:ext cx="2932585" cy="1661993"/>
          </a:xfrm>
          <a:prstGeom prst="rect">
            <a:avLst/>
          </a:prstGeom>
        </p:spPr>
        <p:txBody>
          <a:bodyPr wrap="square">
            <a:spAutoFit/>
          </a:bodyPr>
          <a:lstStyle/>
          <a:p>
            <a:endParaRPr lang="tr-TR" dirty="0" smtClean="0"/>
          </a:p>
          <a:p>
            <a:r>
              <a:rPr lang="tr-TR" sz="2800" dirty="0" smtClean="0"/>
              <a:t>SOSYAL MEDYA YERİNE </a:t>
            </a:r>
            <a:r>
              <a:rPr lang="tr-TR" sz="2800" b="1" dirty="0" smtClean="0">
                <a:solidFill>
                  <a:srgbClr val="FFFF00"/>
                </a:solidFill>
              </a:rPr>
              <a:t>SOYSAL</a:t>
            </a:r>
            <a:r>
              <a:rPr lang="tr-TR" sz="2800" b="1" dirty="0" smtClean="0">
                <a:solidFill>
                  <a:schemeClr val="tx2">
                    <a:lumMod val="10000"/>
                  </a:schemeClr>
                </a:solidFill>
              </a:rPr>
              <a:t> </a:t>
            </a:r>
            <a:r>
              <a:rPr lang="tr-TR" sz="2800" dirty="0" smtClean="0"/>
              <a:t>MEDYA…</a:t>
            </a:r>
            <a:endParaRPr lang="tr-TR" sz="2800" dirty="0"/>
          </a:p>
        </p:txBody>
      </p:sp>
    </p:spTree>
    <p:extLst>
      <p:ext uri="{BB962C8B-B14F-4D97-AF65-F5344CB8AC3E}">
        <p14:creationId xmlns:p14="http://schemas.microsoft.com/office/powerpoint/2010/main" val="17939031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032" y="1143000"/>
            <a:ext cx="2625713" cy="1614055"/>
          </a:xfrm>
        </p:spPr>
        <p:txBody>
          <a:bodyPr>
            <a:normAutofit fontScale="90000"/>
          </a:bodyPr>
          <a:lstStyle/>
          <a:p>
            <a:r>
              <a:rPr lang="tr-TR" sz="3600" b="1" dirty="0" smtClean="0"/>
              <a:t>«…GÜN GELİR HESAP DÖNER.»</a:t>
            </a:r>
            <a:endParaRPr lang="tr-TR" sz="3600" b="1"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7927" y="857705"/>
            <a:ext cx="6508173" cy="500334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Metin Yer Tutucusu 3"/>
          <p:cNvSpPr>
            <a:spLocks noGrp="1"/>
          </p:cNvSpPr>
          <p:nvPr>
            <p:ph type="body" sz="half" idx="2"/>
          </p:nvPr>
        </p:nvSpPr>
        <p:spPr>
          <a:xfrm>
            <a:off x="1" y="2757055"/>
            <a:ext cx="3283526" cy="3103995"/>
          </a:xfrm>
        </p:spPr>
        <p:txBody>
          <a:bodyPr>
            <a:normAutofit fontScale="25000" lnSpcReduction="20000"/>
          </a:bodyPr>
          <a:lstStyle/>
          <a:p>
            <a:endParaRPr lang="tr-TR" dirty="0" smtClean="0"/>
          </a:p>
          <a:p>
            <a:endParaRPr lang="tr-TR" dirty="0"/>
          </a:p>
          <a:p>
            <a:r>
              <a:rPr lang="tr-TR" sz="7200" dirty="0" smtClean="0">
                <a:solidFill>
                  <a:srgbClr val="FF0000"/>
                </a:solidFill>
              </a:rPr>
              <a:t>DİLEDİĞİNİ YAZ, ANCAK ŞU AYETİ HATIRLA: </a:t>
            </a:r>
          </a:p>
          <a:p>
            <a:r>
              <a:rPr lang="tr-TR" sz="7200" b="1" dirty="0" smtClean="0"/>
              <a:t>«İNSAN HİÇBİR SÖZ  SÖYLEMEZ Kİ, </a:t>
            </a:r>
          </a:p>
          <a:p>
            <a:r>
              <a:rPr lang="tr-TR" sz="7200" b="1" dirty="0" smtClean="0"/>
              <a:t>YANINDA KENDİSİNİ GÖZETLEYEN, DEDİKLERİNİ ZAPTEDEN BİR MELEK HAZIR BULUNMASIN». </a:t>
            </a:r>
          </a:p>
          <a:p>
            <a:r>
              <a:rPr lang="tr-TR" sz="7200" dirty="0" smtClean="0"/>
              <a:t>(</a:t>
            </a:r>
            <a:r>
              <a:rPr lang="tr-TR" sz="7200" b="1" dirty="0" smtClean="0"/>
              <a:t>KAF SURESİ, 18. AYET.)</a:t>
            </a:r>
            <a:endParaRPr lang="tr-TR" sz="7200" b="1" dirty="0"/>
          </a:p>
        </p:txBody>
      </p:sp>
    </p:spTree>
    <p:extLst>
      <p:ext uri="{BB962C8B-B14F-4D97-AF65-F5344CB8AC3E}">
        <p14:creationId xmlns:p14="http://schemas.microsoft.com/office/powerpoint/2010/main" val="17955927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8545" y="1123837"/>
            <a:ext cx="3186546" cy="4601183"/>
          </a:xfrm>
        </p:spPr>
        <p:txBody>
          <a:bodyPr>
            <a:normAutofit/>
          </a:bodyPr>
          <a:lstStyle/>
          <a:p>
            <a:r>
              <a:rPr lang="tr-TR" dirty="0" smtClean="0"/>
              <a:t>MASLOW’UN «İHTİYAÇLAR PİRAMİDİ» GÜNCELLENDİ, ve TEMEL İHTİYAÇLAR DA… </a:t>
            </a:r>
            <a:r>
              <a:rPr lang="tr-TR" dirty="0" smtClean="0">
                <a:sym typeface="Wingdings" panose="05000000000000000000" pitchFamily="2" charset="2"/>
              </a:rPr>
              <a:t></a:t>
            </a:r>
            <a:endParaRPr lang="tr-TR"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618" y="1462583"/>
            <a:ext cx="6954982" cy="42624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20373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800" b="1" dirty="0">
                <a:solidFill>
                  <a:srgbClr val="FF0000"/>
                </a:solidFill>
              </a:rPr>
              <a:t>CONNECT  TO YOUR </a:t>
            </a:r>
            <a:r>
              <a:rPr lang="tr-TR" sz="2800" b="1" dirty="0" smtClean="0">
                <a:solidFill>
                  <a:srgbClr val="FF0000"/>
                </a:solidFill>
              </a:rPr>
              <a:t>WİFE</a:t>
            </a:r>
            <a:br>
              <a:rPr lang="tr-TR" sz="2800" b="1" dirty="0" smtClean="0">
                <a:solidFill>
                  <a:srgbClr val="FF0000"/>
                </a:solidFill>
              </a:rPr>
            </a:br>
            <a:r>
              <a:rPr lang="tr-TR" sz="2800" b="1" dirty="0">
                <a:solidFill>
                  <a:srgbClr val="FF0000"/>
                </a:solidFill>
              </a:rPr>
              <a:t/>
            </a:r>
            <a:br>
              <a:rPr lang="tr-TR" sz="2800" b="1" dirty="0">
                <a:solidFill>
                  <a:srgbClr val="FF0000"/>
                </a:solidFill>
              </a:rPr>
            </a:br>
            <a:r>
              <a:rPr lang="tr-TR" sz="2800" dirty="0" smtClean="0"/>
              <a:t> </a:t>
            </a:r>
            <a:r>
              <a:rPr lang="tr-TR" sz="2800" dirty="0"/>
              <a:t>WİFİ’Yİ </a:t>
            </a:r>
            <a:r>
              <a:rPr lang="tr-TR" sz="2800" dirty="0" smtClean="0"/>
              <a:t>ÇÖZEMEYEN BİZE SORSUN.</a:t>
            </a:r>
            <a:br>
              <a:rPr lang="tr-TR" sz="2800" dirty="0" smtClean="0"/>
            </a:br>
            <a:r>
              <a:rPr lang="tr-TR" sz="2800" dirty="0" smtClean="0"/>
              <a:t> </a:t>
            </a:r>
            <a:br>
              <a:rPr lang="tr-TR" sz="2800" dirty="0" smtClean="0"/>
            </a:br>
            <a:r>
              <a:rPr lang="tr-TR" sz="2800" dirty="0" smtClean="0"/>
              <a:t>(BELKİ MUHABBET EDERİZ</a:t>
            </a:r>
            <a:r>
              <a:rPr lang="tr-TR" sz="2800" dirty="0" smtClean="0">
                <a:sym typeface="Wingdings" panose="05000000000000000000" pitchFamily="2" charset="2"/>
              </a:rPr>
              <a:t>)</a:t>
            </a:r>
            <a:br>
              <a:rPr lang="tr-TR" sz="2800" dirty="0" smtClean="0">
                <a:sym typeface="Wingdings" panose="05000000000000000000" pitchFamily="2" charset="2"/>
              </a:rPr>
            </a:br>
            <a:r>
              <a:rPr lang="tr-TR" sz="2800" dirty="0" smtClean="0">
                <a:sym typeface="Wingdings" panose="05000000000000000000" pitchFamily="2" charset="2"/>
              </a:rPr>
              <a:t/>
            </a:r>
            <a:br>
              <a:rPr lang="tr-TR" sz="2800" dirty="0" smtClean="0">
                <a:sym typeface="Wingdings" panose="05000000000000000000" pitchFamily="2" charset="2"/>
              </a:rPr>
            </a:br>
            <a:r>
              <a:rPr lang="tr-TR" sz="2800" dirty="0" err="1" smtClean="0">
                <a:sym typeface="Wingdings" panose="05000000000000000000" pitchFamily="2" charset="2"/>
              </a:rPr>
              <a:t>WİFİ’ye</a:t>
            </a:r>
            <a:r>
              <a:rPr lang="tr-TR" sz="2800" dirty="0" smtClean="0">
                <a:sym typeface="Wingdings" panose="05000000000000000000" pitchFamily="2" charset="2"/>
              </a:rPr>
              <a:t> </a:t>
            </a:r>
            <a:r>
              <a:rPr lang="tr-TR" sz="2800" dirty="0"/>
              <a:t/>
            </a:r>
            <a:br>
              <a:rPr lang="tr-TR" sz="2800" dirty="0"/>
            </a:br>
            <a:r>
              <a:rPr lang="tr-TR" sz="2800" dirty="0" smtClean="0"/>
              <a:t>değil </a:t>
            </a:r>
            <a:r>
              <a:rPr lang="tr-TR" sz="2800" dirty="0" smtClean="0"/>
              <a:t>eşine </a:t>
            </a:r>
            <a:r>
              <a:rPr lang="tr-TR" sz="2800" dirty="0" smtClean="0"/>
              <a:t>bağlan! </a:t>
            </a:r>
            <a:r>
              <a:rPr lang="tr-TR" sz="2800" dirty="0" smtClean="0">
                <a:sym typeface="Wingdings" panose="05000000000000000000" pitchFamily="2" charset="2"/>
              </a:rPr>
              <a:t></a:t>
            </a:r>
            <a:endParaRPr lang="tr-TR" sz="2800"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6245" y="1357498"/>
            <a:ext cx="6483926" cy="4367522"/>
          </a:xfrm>
          <a:prstGeom prst="rect">
            <a:avLst/>
          </a:prstGeom>
        </p:spPr>
      </p:pic>
    </p:spTree>
    <p:extLst>
      <p:ext uri="{BB962C8B-B14F-4D97-AF65-F5344CB8AC3E}">
        <p14:creationId xmlns:p14="http://schemas.microsoft.com/office/powerpoint/2010/main" val="535251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6255" y="955965"/>
            <a:ext cx="3089563" cy="4558144"/>
          </a:xfrm>
        </p:spPr>
        <p:txBody>
          <a:bodyPr>
            <a:noAutofit/>
          </a:bodyPr>
          <a:lstStyle/>
          <a:p>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smtClean="0"/>
              <a:t>“</a:t>
            </a:r>
            <a:r>
              <a:rPr lang="tr-TR" sz="2000" b="1" dirty="0"/>
              <a:t>Bilin ki dünya hayatı bir oyun, eğlence, süs, kendi aranızda övünme, mal ve evlat çoğaltma yarışıdır. </a:t>
            </a:r>
            <a:r>
              <a:rPr lang="tr-TR" sz="2000" b="1" dirty="0" smtClean="0"/>
              <a:t/>
            </a:r>
            <a:br>
              <a:rPr lang="tr-TR" sz="2000" b="1" dirty="0" smtClean="0"/>
            </a:br>
            <a:r>
              <a:rPr lang="tr-TR" sz="2000" b="1" dirty="0" smtClean="0"/>
              <a:t>Tıpkı </a:t>
            </a:r>
            <a:r>
              <a:rPr lang="tr-TR" sz="2000" b="1" dirty="0"/>
              <a:t>bir yağmura benzer ki, bitirdiği ot ekincilerin hoşuna gider, sonra kurur, onu sapsarı görürsün, sonra çerçöp  </a:t>
            </a:r>
            <a:r>
              <a:rPr lang="tr-TR" sz="2000" b="1" dirty="0" smtClean="0"/>
              <a:t>olur, ahirette </a:t>
            </a:r>
            <a:r>
              <a:rPr lang="tr-TR" sz="2000" b="1" dirty="0"/>
              <a:t>ise çetin </a:t>
            </a:r>
            <a:r>
              <a:rPr lang="tr-TR" sz="2000" b="1" dirty="0" smtClean="0"/>
              <a:t>azap, </a:t>
            </a:r>
            <a:r>
              <a:rPr lang="tr-TR" sz="2000" b="1" dirty="0"/>
              <a:t>Allah’tan mağfiret ve rıza vardır.. Dünya hayatı aldatıcı bir zevkten başka bir şey değildir.”  </a:t>
            </a:r>
            <a:br>
              <a:rPr lang="tr-TR" sz="2000" b="1" dirty="0"/>
            </a:br>
            <a:endParaRPr lang="tr-TR" sz="2000" b="1" dirty="0"/>
          </a:p>
        </p:txBody>
      </p:sp>
      <p:sp>
        <p:nvSpPr>
          <p:cNvPr id="4" name="3 Metin Yer Tutucusu"/>
          <p:cNvSpPr>
            <a:spLocks noGrp="1"/>
          </p:cNvSpPr>
          <p:nvPr>
            <p:ph type="body" sz="half" idx="2"/>
          </p:nvPr>
        </p:nvSpPr>
        <p:spPr>
          <a:xfrm>
            <a:off x="1" y="4904508"/>
            <a:ext cx="3090671" cy="911657"/>
          </a:xfrm>
        </p:spPr>
        <p:txBody>
          <a:bodyPr>
            <a:normAutofit fontScale="85000" lnSpcReduction="20000"/>
          </a:bodyPr>
          <a:lstStyle/>
          <a:p>
            <a:r>
              <a:rPr lang="tr-TR" sz="2000" dirty="0" smtClean="0"/>
              <a:t>       </a:t>
            </a:r>
          </a:p>
          <a:p>
            <a:r>
              <a:rPr lang="tr-TR" sz="2000" dirty="0"/>
              <a:t> </a:t>
            </a:r>
            <a:r>
              <a:rPr lang="tr-TR" sz="2000" dirty="0" smtClean="0"/>
              <a:t>           </a:t>
            </a:r>
            <a:r>
              <a:rPr lang="tr-TR" sz="2000" dirty="0" err="1" smtClean="0">
                <a:solidFill>
                  <a:srgbClr val="FF0000"/>
                </a:solidFill>
              </a:rPr>
              <a:t>Hadid</a:t>
            </a:r>
            <a:r>
              <a:rPr lang="tr-TR" sz="2000" dirty="0" smtClean="0">
                <a:solidFill>
                  <a:srgbClr val="FF0000"/>
                </a:solidFill>
              </a:rPr>
              <a:t> </a:t>
            </a:r>
            <a:r>
              <a:rPr lang="tr-TR" sz="2000" dirty="0">
                <a:solidFill>
                  <a:srgbClr val="FF0000"/>
                </a:solidFill>
              </a:rPr>
              <a:t>Suresi, 20. Ayet.</a:t>
            </a:r>
            <a:br>
              <a:rPr lang="tr-TR" sz="2000" dirty="0">
                <a:solidFill>
                  <a:srgbClr val="FF0000"/>
                </a:solidFill>
              </a:rPr>
            </a:br>
            <a:endParaRPr lang="tr-TR" sz="2000" dirty="0">
              <a:solidFill>
                <a:srgbClr val="FF0000"/>
              </a:solidFill>
            </a:endParaRPr>
          </a:p>
        </p:txBody>
      </p:sp>
      <p:pic>
        <p:nvPicPr>
          <p:cNvPr id="4098" name="Picture 2"/>
          <p:cNvPicPr>
            <a:picLocks noGrp="1" noChangeAspect="1" noChangeArrowheads="1"/>
          </p:cNvPicPr>
          <p:nvPr>
            <p:ph idx="1"/>
          </p:nvPr>
        </p:nvPicPr>
        <p:blipFill>
          <a:blip r:embed="rId2" cstate="print"/>
          <a:srcRect/>
          <a:stretch>
            <a:fillRect/>
          </a:stretch>
        </p:blipFill>
        <p:spPr bwMode="auto">
          <a:xfrm>
            <a:off x="4488874" y="1994593"/>
            <a:ext cx="5721928" cy="3973510"/>
          </a:xfrm>
          <a:prstGeom prst="rect">
            <a:avLst/>
          </a:prstGeom>
          <a:noFill/>
          <a:ln w="9525">
            <a:noFill/>
            <a:miter lim="800000"/>
            <a:headEnd/>
            <a:tailEnd/>
          </a:ln>
          <a:effectLst/>
        </p:spPr>
      </p:pic>
      <p:sp>
        <p:nvSpPr>
          <p:cNvPr id="3" name="Dikdörtgen 2"/>
          <p:cNvSpPr/>
          <p:nvPr/>
        </p:nvSpPr>
        <p:spPr>
          <a:xfrm>
            <a:off x="4488874" y="1163596"/>
            <a:ext cx="7120130" cy="830997"/>
          </a:xfrm>
          <a:prstGeom prst="rect">
            <a:avLst/>
          </a:prstGeom>
        </p:spPr>
        <p:txBody>
          <a:bodyPr wrap="square">
            <a:spAutoFit/>
          </a:bodyPr>
          <a:lstStyle/>
          <a:p>
            <a:r>
              <a:rPr lang="tr-TR" sz="2400" b="1" dirty="0" smtClean="0"/>
              <a:t>«BİRİLERİNE KARŞI ÖVÜNEYİM» DERKEN, </a:t>
            </a:r>
            <a:r>
              <a:rPr lang="tr-TR" sz="2400" b="1" dirty="0"/>
              <a:t>ÇOCUKLAŞIYORUZ…</a:t>
            </a:r>
          </a:p>
        </p:txBody>
      </p:sp>
    </p:spTree>
    <p:extLst>
      <p:ext uri="{BB962C8B-B14F-4D97-AF65-F5344CB8AC3E}">
        <p14:creationId xmlns:p14="http://schemas.microsoft.com/office/powerpoint/2010/main" val="129717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032" y="692727"/>
            <a:ext cx="2958223" cy="2202873"/>
          </a:xfrm>
        </p:spPr>
        <p:txBody>
          <a:bodyPr>
            <a:normAutofit/>
          </a:bodyPr>
          <a:lstStyle/>
          <a:p>
            <a:r>
              <a:rPr lang="tr-TR" b="1" dirty="0" smtClean="0"/>
              <a:t>SOSYAL MEDYA YANILGILARI ve RİSKLERİ</a:t>
            </a:r>
            <a:endParaRPr lang="tr-TR" b="1"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34691" y="1014970"/>
            <a:ext cx="3325092" cy="48011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Metin Yer Tutucusu 3"/>
          <p:cNvSpPr>
            <a:spLocks noGrp="1"/>
          </p:cNvSpPr>
          <p:nvPr>
            <p:ph type="body" sz="half" idx="2"/>
          </p:nvPr>
        </p:nvSpPr>
        <p:spPr>
          <a:xfrm>
            <a:off x="256032" y="2992582"/>
            <a:ext cx="3290732" cy="2823584"/>
          </a:xfrm>
        </p:spPr>
        <p:txBody>
          <a:bodyPr>
            <a:normAutofit fontScale="47500" lnSpcReduction="20000"/>
          </a:bodyPr>
          <a:lstStyle/>
          <a:p>
            <a:endParaRPr lang="tr-TR" sz="1800" dirty="0" smtClean="0"/>
          </a:p>
          <a:p>
            <a:r>
              <a:rPr lang="tr-TR" sz="3400" dirty="0" smtClean="0">
                <a:solidFill>
                  <a:srgbClr val="002060"/>
                </a:solidFill>
              </a:rPr>
              <a:t>SEN FENOMENSİN,</a:t>
            </a:r>
          </a:p>
          <a:p>
            <a:r>
              <a:rPr lang="tr-TR" sz="3400" dirty="0" smtClean="0">
                <a:solidFill>
                  <a:srgbClr val="002060"/>
                </a:solidFill>
              </a:rPr>
              <a:t>ŞU KADAR TAKİPÇİN VAR.</a:t>
            </a:r>
          </a:p>
          <a:p>
            <a:r>
              <a:rPr lang="tr-TR" sz="3400" dirty="0" smtClean="0">
                <a:solidFill>
                  <a:srgbClr val="002060"/>
                </a:solidFill>
              </a:rPr>
              <a:t>ŞU KADAR ETKİLEŞİM/BEĞENİ ALDIN, </a:t>
            </a:r>
          </a:p>
          <a:p>
            <a:r>
              <a:rPr lang="tr-TR" sz="3400" dirty="0" smtClean="0">
                <a:solidFill>
                  <a:srgbClr val="002060"/>
                </a:solidFill>
              </a:rPr>
              <a:t>YA BİR DAHA ETKİLEŞİM ALAMAZSAN!!!</a:t>
            </a:r>
          </a:p>
          <a:p>
            <a:endParaRPr lang="tr-TR" sz="3400" b="1" dirty="0" smtClean="0">
              <a:solidFill>
                <a:schemeClr val="bg1"/>
              </a:solidFill>
            </a:endParaRPr>
          </a:p>
          <a:p>
            <a:r>
              <a:rPr lang="tr-TR" sz="3400" b="1" dirty="0" smtClean="0">
                <a:solidFill>
                  <a:schemeClr val="bg1"/>
                </a:solidFill>
              </a:rPr>
              <a:t>PEKİ ALLAH SENİ BEĞENDİ Mİ?</a:t>
            </a:r>
            <a:endParaRPr lang="tr-TR" sz="3400" b="1" dirty="0">
              <a:solidFill>
                <a:schemeClr val="bg1"/>
              </a:solidFill>
            </a:endParaRP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1454" y="692727"/>
            <a:ext cx="4234295" cy="52969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96103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6032" y="1143000"/>
            <a:ext cx="2210077" cy="4384964"/>
          </a:xfrm>
        </p:spPr>
        <p:txBody>
          <a:bodyPr>
            <a:normAutofit/>
          </a:bodyPr>
          <a:lstStyle/>
          <a:p>
            <a:r>
              <a:rPr lang="tr-TR" dirty="0" smtClean="0"/>
              <a:t>Günümüzün üzücü gerçeği…</a:t>
            </a:r>
            <a:br>
              <a:rPr lang="tr-TR" dirty="0" smtClean="0"/>
            </a:br>
            <a:r>
              <a:rPr lang="tr-TR" dirty="0"/>
              <a:t/>
            </a:r>
            <a:br>
              <a:rPr lang="tr-TR" dirty="0"/>
            </a:br>
            <a:r>
              <a:rPr lang="tr-TR" dirty="0" smtClean="0"/>
              <a:t>HAYAT, </a:t>
            </a:r>
            <a:br>
              <a:rPr lang="tr-TR" dirty="0" smtClean="0"/>
            </a:br>
            <a:r>
              <a:rPr lang="tr-TR" dirty="0" smtClean="0"/>
              <a:t>ARTIK ESKİSİ GİBİ DEĞİL…</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73236" y="987425"/>
            <a:ext cx="7509164" cy="4873625"/>
          </a:xfrm>
          <a:prstGeom prst="rect">
            <a:avLst/>
          </a:prstGeom>
          <a:ln w="228600" cap="sq" cmpd="thickThin">
            <a:solidFill>
              <a:srgbClr val="000000"/>
            </a:solidFill>
            <a:prstDash val="solid"/>
            <a:miter lim="800000"/>
          </a:ln>
          <a:effectLst>
            <a:innerShdw blurRad="76200">
              <a:srgbClr val="000000"/>
            </a:innerShdw>
          </a:effectLst>
        </p:spPr>
      </p:pic>
      <p:sp>
        <p:nvSpPr>
          <p:cNvPr id="4" name="Metin Yer Tutucusu 3"/>
          <p:cNvSpPr>
            <a:spLocks noGrp="1"/>
          </p:cNvSpPr>
          <p:nvPr>
            <p:ph type="body" sz="half" idx="2"/>
          </p:nvPr>
        </p:nvSpPr>
        <p:spPr/>
        <p:txBody>
          <a:bodyPr>
            <a:normAutofit/>
          </a:bodyPr>
          <a:lstStyle/>
          <a:p>
            <a:endParaRPr lang="tr-TR" sz="2400" dirty="0" smtClean="0"/>
          </a:p>
          <a:p>
            <a:endParaRPr lang="tr-TR" sz="2400" dirty="0"/>
          </a:p>
          <a:p>
            <a:endParaRPr lang="tr-TR" sz="2400" dirty="0"/>
          </a:p>
        </p:txBody>
      </p:sp>
    </p:spTree>
    <p:extLst>
      <p:ext uri="{BB962C8B-B14F-4D97-AF65-F5344CB8AC3E}">
        <p14:creationId xmlns:p14="http://schemas.microsoft.com/office/powerpoint/2010/main" val="2137563212"/>
      </p:ext>
    </p:extLst>
  </p:cSld>
  <p:clrMapOvr>
    <a:masterClrMapping/>
  </p:clrMapOvr>
</p:sld>
</file>

<file path=ppt/theme/theme1.xml><?xml version="1.0" encoding="utf-8"?>
<a:theme xmlns:a="http://schemas.openxmlformats.org/drawingml/2006/main" name="Çerçeve">
  <a:themeElements>
    <a:clrScheme name="Çerçev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Çerçev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Çerçev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TM03457475[[fn=Çerçeve]]</Template>
  <TotalTime>592</TotalTime>
  <Words>775</Words>
  <Application>Microsoft Office PowerPoint</Application>
  <PresentationFormat>Geniş ekran</PresentationFormat>
  <Paragraphs>138</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Corbel</vt:lpstr>
      <vt:lpstr>Wingdings</vt:lpstr>
      <vt:lpstr>Wingdings 2</vt:lpstr>
      <vt:lpstr>Çerçeve</vt:lpstr>
      <vt:lpstr>SOSYAL MEDYA</vt:lpstr>
      <vt:lpstr>HERKES SIĞINABİLECEK BİR LİMAN BULMA TELAŞINDA…</vt:lpstr>
      <vt:lpstr>«Ama Allah’a verdikleri sözü iyice pekiştirdikten sonra bozanlar, Allah'ın bitiştirilmesini istediği şeyi kesenler ve yeryüzünde bozgunculuk yapanlar. İşte lanet ve varılacak yerin kötüsü de onlaradır.» Ra’d, 13/25. (Ayrıca Bkz. Bakara, 2/83; 177.)</vt:lpstr>
      <vt:lpstr>«…GÜN GELİR HESAP DÖNER.»</vt:lpstr>
      <vt:lpstr>MASLOW’UN «İHTİYAÇLAR PİRAMİDİ» GÜNCELLENDİ, ve TEMEL İHTİYAÇLAR DA… </vt:lpstr>
      <vt:lpstr>CONNECT  TO YOUR WİFE   WİFİ’Yİ ÇÖZEMEYEN BİZE SORSUN.   (BELKİ MUHABBET EDERİZ)  WİFİ’ye  değil eşine bağlan! </vt:lpstr>
      <vt:lpstr>     “Bilin ki dünya hayatı bir oyun, eğlence, süs, kendi aranızda övünme, mal ve evlat çoğaltma yarışıdır.  Tıpkı bir yağmura benzer ki, bitirdiği ot ekincilerin hoşuna gider, sonra kurur, onu sapsarı görürsün, sonra çerçöp  olur, ahirette ise çetin azap, Allah’tan mağfiret ve rıza vardır.. Dünya hayatı aldatıcı bir zevkten başka bir şey değildir.”   </vt:lpstr>
      <vt:lpstr>SOSYAL MEDYA YANILGILARI ve RİSKLERİ</vt:lpstr>
      <vt:lpstr>Günümüzün üzücü gerçeği…  HAYAT,  ARTIK ESKİSİ GİBİ DEĞİL…</vt:lpstr>
      <vt:lpstr>EKRANA HAPSOLMANIN GETİRİLERİ  </vt:lpstr>
      <vt:lpstr>Telefon alışkanlığını abartan bizlere, neredeyse yaşlılarımız karşıdan karşıya geçerken yardımcı olmaya başlayacak… </vt:lpstr>
      <vt:lpstr>«Paylaşımı»  yanlış anladığımız kesin… </vt:lpstr>
      <vt:lpstr>Bir İhtiyaç Olarak Medya</vt:lpstr>
      <vt:lpstr>Öncelikler konusunda bazen kafa karışıklığı yaşadığımız, doğrudur.</vt:lpstr>
      <vt:lpstr>FOMO  yani gelişmeleri kaçırma korkusunun en çok Z kuşağını ve erkekleri etkilediğini söyleyen Prof. Dr. Nevzat Tarhan: FOMO, sanal uyuşturucu. FOMO da uyuşturucu gibi kişinin bilinç kontrolünü bozuyor» diyor. </vt:lpstr>
      <vt:lpstr>Eğlence Aracı Olarak Medya</vt:lpstr>
      <vt:lpstr>Dikkat Edilecek Hususlar</vt:lpstr>
      <vt:lpstr>MEDYA KULLANIMINDA AKILLI  İŞARETLER…</vt:lpstr>
      <vt:lpstr>Çocuk ve Medya</vt:lpstr>
      <vt:lpstr>İŞİN ÖZETİ…</vt:lpstr>
      <vt:lpstr>Medyayı Kullanırken:</vt:lpstr>
      <vt:lpstr>Medyayı Kullanırken:</vt:lpstr>
      <vt:lpstr>İşin bir de manevi boyutu var!</vt:lpstr>
      <vt:lpstr>TÜKENMEDEN VE TÜKETMEDEN…  BİR DE «TÜKENMİŞLİK SENDROMU» VAR…</vt:lpstr>
      <vt:lpstr>PİZZA SİPARİŞİ</vt:lpstr>
      <vt:lpstr>PİZZA SİPARİŞİ</vt:lpstr>
      <vt:lpstr>TEŞEKKÜR EDERİZ…   Not: Bu Çalışmada Aile Ve Sosyal Politikalar Bakanlığı’nın  «Medya» Konulu kitaplarından yararlanılmıştır.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SOSYAL MEDYA veMAHREMİYET</dc:title>
  <dc:creator>Enise ERKOÇ</dc:creator>
  <cp:lastModifiedBy>ASUS</cp:lastModifiedBy>
  <cp:revision>135</cp:revision>
  <dcterms:created xsi:type="dcterms:W3CDTF">2016-06-07T07:22:19Z</dcterms:created>
  <dcterms:modified xsi:type="dcterms:W3CDTF">2018-02-16T07:29:41Z</dcterms:modified>
</cp:coreProperties>
</file>